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handoutMasterIdLst>
    <p:handoutMasterId r:id="rId23"/>
  </p:handoutMasterIdLst>
  <p:sldIdLst>
    <p:sldId id="256" r:id="rId2"/>
    <p:sldId id="272" r:id="rId3"/>
    <p:sldId id="257" r:id="rId4"/>
    <p:sldId id="258" r:id="rId5"/>
    <p:sldId id="259" r:id="rId6"/>
    <p:sldId id="266" r:id="rId7"/>
    <p:sldId id="276" r:id="rId8"/>
    <p:sldId id="269" r:id="rId9"/>
    <p:sldId id="273" r:id="rId10"/>
    <p:sldId id="267" r:id="rId11"/>
    <p:sldId id="268" r:id="rId12"/>
    <p:sldId id="260" r:id="rId13"/>
    <p:sldId id="261" r:id="rId14"/>
    <p:sldId id="277" r:id="rId15"/>
    <p:sldId id="275" r:id="rId16"/>
    <p:sldId id="262" r:id="rId17"/>
    <p:sldId id="274" r:id="rId18"/>
    <p:sldId id="263" r:id="rId19"/>
    <p:sldId id="265" r:id="rId20"/>
    <p:sldId id="270" r:id="rId21"/>
  </p:sldIdLst>
  <p:sldSz cx="9144000" cy="6858000" type="screen4x3"/>
  <p:notesSz cx="6881813"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3" d="100"/>
          <a:sy n="103" d="100"/>
        </p:scale>
        <p:origin x="234"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6434"/>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sz="quarter" idx="1"/>
          </p:nvPr>
        </p:nvSpPr>
        <p:spPr>
          <a:xfrm>
            <a:off x="3898102" y="0"/>
            <a:ext cx="2982119" cy="466434"/>
          </a:xfrm>
          <a:prstGeom prst="rect">
            <a:avLst/>
          </a:prstGeom>
        </p:spPr>
        <p:txBody>
          <a:bodyPr vert="horz" lIns="92446" tIns="46223" rIns="92446" bIns="46223" rtlCol="0"/>
          <a:lstStyle>
            <a:lvl1pPr algn="r">
              <a:defRPr sz="1200"/>
            </a:lvl1pPr>
          </a:lstStyle>
          <a:p>
            <a:fld id="{74B56CFD-8DCC-44C6-854F-0E466DEC7255}" type="datetimeFigureOut">
              <a:rPr lang="en-US" smtClean="0"/>
              <a:t>10/13/2014</a:t>
            </a:fld>
            <a:endParaRPr lang="en-US"/>
          </a:p>
        </p:txBody>
      </p:sp>
      <p:sp>
        <p:nvSpPr>
          <p:cNvPr id="4" name="Footer Placeholder 3"/>
          <p:cNvSpPr>
            <a:spLocks noGrp="1"/>
          </p:cNvSpPr>
          <p:nvPr>
            <p:ph type="ftr" sz="quarter" idx="2"/>
          </p:nvPr>
        </p:nvSpPr>
        <p:spPr>
          <a:xfrm>
            <a:off x="0" y="8829967"/>
            <a:ext cx="2982119" cy="466433"/>
          </a:xfrm>
          <a:prstGeom prst="rect">
            <a:avLst/>
          </a:prstGeom>
        </p:spPr>
        <p:txBody>
          <a:bodyPr vert="horz" lIns="92446" tIns="46223" rIns="92446" bIns="46223" rtlCol="0" anchor="b"/>
          <a:lstStyle>
            <a:lvl1pPr algn="l">
              <a:defRPr sz="1200"/>
            </a:lvl1pPr>
          </a:lstStyle>
          <a:p>
            <a:endParaRPr lang="en-US"/>
          </a:p>
        </p:txBody>
      </p:sp>
      <p:sp>
        <p:nvSpPr>
          <p:cNvPr id="5" name="Slide Number Placeholder 4"/>
          <p:cNvSpPr>
            <a:spLocks noGrp="1"/>
          </p:cNvSpPr>
          <p:nvPr>
            <p:ph type="sldNum" sz="quarter" idx="3"/>
          </p:nvPr>
        </p:nvSpPr>
        <p:spPr>
          <a:xfrm>
            <a:off x="3898102" y="8829967"/>
            <a:ext cx="2982119" cy="466433"/>
          </a:xfrm>
          <a:prstGeom prst="rect">
            <a:avLst/>
          </a:prstGeom>
        </p:spPr>
        <p:txBody>
          <a:bodyPr vert="horz" lIns="92446" tIns="46223" rIns="92446" bIns="46223" rtlCol="0" anchor="b"/>
          <a:lstStyle>
            <a:lvl1pPr algn="r">
              <a:defRPr sz="1200"/>
            </a:lvl1pPr>
          </a:lstStyle>
          <a:p>
            <a:fld id="{A1B61928-6B95-4213-91E6-AA72370BFEA0}" type="slidenum">
              <a:rPr lang="en-US" smtClean="0"/>
              <a:t>‹#›</a:t>
            </a:fld>
            <a:endParaRPr lang="en-US"/>
          </a:p>
        </p:txBody>
      </p:sp>
    </p:spTree>
    <p:extLst>
      <p:ext uri="{BB962C8B-B14F-4D97-AF65-F5344CB8AC3E}">
        <p14:creationId xmlns:p14="http://schemas.microsoft.com/office/powerpoint/2010/main" val="14596488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6434"/>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idx="1"/>
          </p:nvPr>
        </p:nvSpPr>
        <p:spPr>
          <a:xfrm>
            <a:off x="3898102" y="0"/>
            <a:ext cx="2982119" cy="466434"/>
          </a:xfrm>
          <a:prstGeom prst="rect">
            <a:avLst/>
          </a:prstGeom>
        </p:spPr>
        <p:txBody>
          <a:bodyPr vert="horz" lIns="92446" tIns="46223" rIns="92446" bIns="46223" rtlCol="0"/>
          <a:lstStyle>
            <a:lvl1pPr algn="r">
              <a:defRPr sz="1200"/>
            </a:lvl1pPr>
          </a:lstStyle>
          <a:p>
            <a:fld id="{F5B4C6B7-B138-4737-960F-563EDB705B44}" type="datetimeFigureOut">
              <a:rPr lang="en-US" smtClean="0"/>
              <a:t>10/13/2014</a:t>
            </a:fld>
            <a:endParaRPr lang="en-US"/>
          </a:p>
        </p:txBody>
      </p:sp>
      <p:sp>
        <p:nvSpPr>
          <p:cNvPr id="4" name="Slide Image Placeholder 3"/>
          <p:cNvSpPr>
            <a:spLocks noGrp="1" noRot="1" noChangeAspect="1"/>
          </p:cNvSpPr>
          <p:nvPr>
            <p:ph type="sldImg" idx="2"/>
          </p:nvPr>
        </p:nvSpPr>
        <p:spPr>
          <a:xfrm>
            <a:off x="1350963" y="1162050"/>
            <a:ext cx="4179887" cy="3136900"/>
          </a:xfrm>
          <a:prstGeom prst="rect">
            <a:avLst/>
          </a:prstGeom>
          <a:noFill/>
          <a:ln w="12700">
            <a:solidFill>
              <a:prstClr val="black"/>
            </a:solidFill>
          </a:ln>
        </p:spPr>
        <p:txBody>
          <a:bodyPr vert="horz" lIns="92446" tIns="46223" rIns="92446" bIns="46223" rtlCol="0" anchor="ctr"/>
          <a:lstStyle/>
          <a:p>
            <a:endParaRPr lang="en-US"/>
          </a:p>
        </p:txBody>
      </p:sp>
      <p:sp>
        <p:nvSpPr>
          <p:cNvPr id="5" name="Notes Placeholder 4"/>
          <p:cNvSpPr>
            <a:spLocks noGrp="1"/>
          </p:cNvSpPr>
          <p:nvPr>
            <p:ph type="body" sz="quarter" idx="3"/>
          </p:nvPr>
        </p:nvSpPr>
        <p:spPr>
          <a:xfrm>
            <a:off x="688182" y="4473892"/>
            <a:ext cx="5505450" cy="3660458"/>
          </a:xfrm>
          <a:prstGeom prst="rect">
            <a:avLst/>
          </a:prstGeom>
        </p:spPr>
        <p:txBody>
          <a:bodyPr vert="horz" lIns="92446" tIns="46223" rIns="92446" bIns="4622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82119" cy="466433"/>
          </a:xfrm>
          <a:prstGeom prst="rect">
            <a:avLst/>
          </a:prstGeom>
        </p:spPr>
        <p:txBody>
          <a:bodyPr vert="horz" lIns="92446" tIns="46223" rIns="92446" bIns="46223" rtlCol="0" anchor="b"/>
          <a:lstStyle>
            <a:lvl1pPr algn="l">
              <a:defRPr sz="1200"/>
            </a:lvl1pPr>
          </a:lstStyle>
          <a:p>
            <a:endParaRPr lang="en-US"/>
          </a:p>
        </p:txBody>
      </p:sp>
      <p:sp>
        <p:nvSpPr>
          <p:cNvPr id="7" name="Slide Number Placeholder 6"/>
          <p:cNvSpPr>
            <a:spLocks noGrp="1"/>
          </p:cNvSpPr>
          <p:nvPr>
            <p:ph type="sldNum" sz="quarter" idx="5"/>
          </p:nvPr>
        </p:nvSpPr>
        <p:spPr>
          <a:xfrm>
            <a:off x="3898102" y="8829967"/>
            <a:ext cx="2982119" cy="466433"/>
          </a:xfrm>
          <a:prstGeom prst="rect">
            <a:avLst/>
          </a:prstGeom>
        </p:spPr>
        <p:txBody>
          <a:bodyPr vert="horz" lIns="92446" tIns="46223" rIns="92446" bIns="46223" rtlCol="0" anchor="b"/>
          <a:lstStyle>
            <a:lvl1pPr algn="r">
              <a:defRPr sz="1200"/>
            </a:lvl1pPr>
          </a:lstStyle>
          <a:p>
            <a:fld id="{50224A26-947A-412A-9378-9DF4C83A2176}" type="slidenum">
              <a:rPr lang="en-US" smtClean="0"/>
              <a:t>‹#›</a:t>
            </a:fld>
            <a:endParaRPr lang="en-US"/>
          </a:p>
        </p:txBody>
      </p:sp>
    </p:spTree>
    <p:extLst>
      <p:ext uri="{BB962C8B-B14F-4D97-AF65-F5344CB8AC3E}">
        <p14:creationId xmlns:p14="http://schemas.microsoft.com/office/powerpoint/2010/main" val="30954116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0224A26-947A-412A-9378-9DF4C83A2176}" type="slidenum">
              <a:rPr lang="en-US" smtClean="0"/>
              <a:t>1</a:t>
            </a:fld>
            <a:endParaRPr lang="en-US"/>
          </a:p>
        </p:txBody>
      </p:sp>
    </p:spTree>
    <p:extLst>
      <p:ext uri="{BB962C8B-B14F-4D97-AF65-F5344CB8AC3E}">
        <p14:creationId xmlns:p14="http://schemas.microsoft.com/office/powerpoint/2010/main" val="18875112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0224A26-947A-412A-9378-9DF4C83A2176}" type="slidenum">
              <a:rPr lang="en-US" smtClean="0"/>
              <a:t>2</a:t>
            </a:fld>
            <a:endParaRPr lang="en-US"/>
          </a:p>
        </p:txBody>
      </p:sp>
    </p:spTree>
    <p:extLst>
      <p:ext uri="{BB962C8B-B14F-4D97-AF65-F5344CB8AC3E}">
        <p14:creationId xmlns:p14="http://schemas.microsoft.com/office/powerpoint/2010/main" val="40102397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224A26-947A-412A-9378-9DF4C83A2176}" type="slidenum">
              <a:rPr lang="en-US" smtClean="0"/>
              <a:t>3</a:t>
            </a:fld>
            <a:endParaRPr lang="en-US"/>
          </a:p>
        </p:txBody>
      </p:sp>
    </p:spTree>
    <p:extLst>
      <p:ext uri="{BB962C8B-B14F-4D97-AF65-F5344CB8AC3E}">
        <p14:creationId xmlns:p14="http://schemas.microsoft.com/office/powerpoint/2010/main" val="12569666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Tiered Theory Isabelle Beck &amp; </a:t>
            </a:r>
            <a:r>
              <a:rPr lang="en-US" dirty="0" err="1" smtClean="0"/>
              <a:t>McKeown</a:t>
            </a:r>
            <a:r>
              <a:rPr lang="en-US" dirty="0" smtClean="0"/>
              <a:t> – show book – Bringing words</a:t>
            </a:r>
            <a:r>
              <a:rPr lang="en-US" baseline="0" dirty="0" smtClean="0"/>
              <a:t> to life</a:t>
            </a:r>
          </a:p>
          <a:p>
            <a:r>
              <a:rPr lang="en-US" baseline="0" dirty="0" smtClean="0"/>
              <a:t>AWL show </a:t>
            </a:r>
            <a:r>
              <a:rPr lang="en-US" baseline="0" dirty="0" err="1" smtClean="0"/>
              <a:t>Averil</a:t>
            </a:r>
            <a:r>
              <a:rPr lang="en-US" baseline="0" dirty="0" smtClean="0"/>
              <a:t> </a:t>
            </a:r>
            <a:r>
              <a:rPr lang="en-US" baseline="0" dirty="0" err="1" smtClean="0"/>
              <a:t>Coxhead</a:t>
            </a:r>
            <a:r>
              <a:rPr lang="en-US" baseline="0" dirty="0" smtClean="0"/>
              <a:t> book, Essentials of Teaching Academic Vocabulary</a:t>
            </a:r>
          </a:p>
          <a:p>
            <a:r>
              <a:rPr lang="en-US" baseline="0" dirty="0" smtClean="0"/>
              <a:t>I learned about Tier 1, 2 and 3 words before I learned about the General Service or Academic Word lists. I was very frustrated. What are the words in each Tier??? How could I help teachers when we could only identify the Tier 3 words. Most urban students and ELLs have trouble with the Tier 2 words! I was much happier with these new options because they actually gave words and word families!</a:t>
            </a:r>
            <a:endParaRPr lang="en-US" dirty="0"/>
          </a:p>
        </p:txBody>
      </p:sp>
      <p:sp>
        <p:nvSpPr>
          <p:cNvPr id="4" name="Slide Number Placeholder 3"/>
          <p:cNvSpPr>
            <a:spLocks noGrp="1"/>
          </p:cNvSpPr>
          <p:nvPr>
            <p:ph type="sldNum" sz="quarter" idx="10"/>
          </p:nvPr>
        </p:nvSpPr>
        <p:spPr/>
        <p:txBody>
          <a:bodyPr/>
          <a:lstStyle/>
          <a:p>
            <a:fld id="{50224A26-947A-412A-9378-9DF4C83A2176}" type="slidenum">
              <a:rPr lang="en-US" smtClean="0"/>
              <a:t>5</a:t>
            </a:fld>
            <a:endParaRPr lang="en-US"/>
          </a:p>
        </p:txBody>
      </p:sp>
    </p:spTree>
    <p:extLst>
      <p:ext uri="{BB962C8B-B14F-4D97-AF65-F5344CB8AC3E}">
        <p14:creationId xmlns:p14="http://schemas.microsoft.com/office/powerpoint/2010/main" val="30262366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0224A26-947A-412A-9378-9DF4C83A2176}" type="slidenum">
              <a:rPr lang="en-US" smtClean="0"/>
              <a:t>6</a:t>
            </a:fld>
            <a:endParaRPr lang="en-US"/>
          </a:p>
        </p:txBody>
      </p:sp>
    </p:spTree>
    <p:extLst>
      <p:ext uri="{BB962C8B-B14F-4D97-AF65-F5344CB8AC3E}">
        <p14:creationId xmlns:p14="http://schemas.microsoft.com/office/powerpoint/2010/main" val="1288627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0224A26-947A-412A-9378-9DF4C83A2176}" type="slidenum">
              <a:rPr lang="en-US" smtClean="0"/>
              <a:t>7</a:t>
            </a:fld>
            <a:endParaRPr lang="en-US"/>
          </a:p>
        </p:txBody>
      </p:sp>
    </p:spTree>
    <p:extLst>
      <p:ext uri="{BB962C8B-B14F-4D97-AF65-F5344CB8AC3E}">
        <p14:creationId xmlns:p14="http://schemas.microsoft.com/office/powerpoint/2010/main" val="12455919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224A26-947A-412A-9378-9DF4C83A2176}" type="slidenum">
              <a:rPr lang="en-US" smtClean="0"/>
              <a:t>8</a:t>
            </a:fld>
            <a:endParaRPr lang="en-US"/>
          </a:p>
        </p:txBody>
      </p:sp>
    </p:spTree>
    <p:extLst>
      <p:ext uri="{BB962C8B-B14F-4D97-AF65-F5344CB8AC3E}">
        <p14:creationId xmlns:p14="http://schemas.microsoft.com/office/powerpoint/2010/main" val="41152081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224A26-947A-412A-9378-9DF4C83A2176}" type="slidenum">
              <a:rPr lang="en-US" smtClean="0"/>
              <a:t>9</a:t>
            </a:fld>
            <a:endParaRPr lang="en-US"/>
          </a:p>
        </p:txBody>
      </p:sp>
    </p:spTree>
    <p:extLst>
      <p:ext uri="{BB962C8B-B14F-4D97-AF65-F5344CB8AC3E}">
        <p14:creationId xmlns:p14="http://schemas.microsoft.com/office/powerpoint/2010/main" val="5589093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66B7C3C-E0C8-5C43-9E85-68B40FC5EC24}" type="datetimeFigureOut">
              <a:rPr lang="en-US" smtClean="0"/>
              <a:t>10/13/2014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B3C2DB-BF2B-4F45-9CA2-93356AD195DC}" type="slidenum">
              <a:rPr lang="en-US" smtClean="0"/>
              <a:t>‹#›</a:t>
            </a:fld>
            <a:endParaRPr lang="en-US"/>
          </a:p>
        </p:txBody>
      </p:sp>
    </p:spTree>
    <p:extLst>
      <p:ext uri="{BB962C8B-B14F-4D97-AF65-F5344CB8AC3E}">
        <p14:creationId xmlns:p14="http://schemas.microsoft.com/office/powerpoint/2010/main" val="7129696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66B7C3C-E0C8-5C43-9E85-68B40FC5EC24}" type="datetimeFigureOut">
              <a:rPr lang="en-US" smtClean="0"/>
              <a:t>10/13/2014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B3C2DB-BF2B-4F45-9CA2-93356AD195DC}" type="slidenum">
              <a:rPr lang="en-US" smtClean="0"/>
              <a:t>‹#›</a:t>
            </a:fld>
            <a:endParaRPr lang="en-US"/>
          </a:p>
        </p:txBody>
      </p:sp>
    </p:spTree>
    <p:extLst>
      <p:ext uri="{BB962C8B-B14F-4D97-AF65-F5344CB8AC3E}">
        <p14:creationId xmlns:p14="http://schemas.microsoft.com/office/powerpoint/2010/main" val="1806550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66B7C3C-E0C8-5C43-9E85-68B40FC5EC24}" type="datetimeFigureOut">
              <a:rPr lang="en-US" smtClean="0"/>
              <a:t>10/13/2014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B3C2DB-BF2B-4F45-9CA2-93356AD195DC}" type="slidenum">
              <a:rPr lang="en-US" smtClean="0"/>
              <a:t>‹#›</a:t>
            </a:fld>
            <a:endParaRPr lang="en-US"/>
          </a:p>
        </p:txBody>
      </p:sp>
    </p:spTree>
    <p:extLst>
      <p:ext uri="{BB962C8B-B14F-4D97-AF65-F5344CB8AC3E}">
        <p14:creationId xmlns:p14="http://schemas.microsoft.com/office/powerpoint/2010/main" val="36212082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66B7C3C-E0C8-5C43-9E85-68B40FC5EC24}" type="datetimeFigureOut">
              <a:rPr lang="en-US" smtClean="0"/>
              <a:t>10/13/2014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B3C2DB-BF2B-4F45-9CA2-93356AD195DC}" type="slidenum">
              <a:rPr lang="en-US" smtClean="0"/>
              <a:t>‹#›</a:t>
            </a:fld>
            <a:endParaRPr lang="en-US"/>
          </a:p>
        </p:txBody>
      </p:sp>
    </p:spTree>
    <p:extLst>
      <p:ext uri="{BB962C8B-B14F-4D97-AF65-F5344CB8AC3E}">
        <p14:creationId xmlns:p14="http://schemas.microsoft.com/office/powerpoint/2010/main" val="1469472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66B7C3C-E0C8-5C43-9E85-68B40FC5EC24}" type="datetimeFigureOut">
              <a:rPr lang="en-US" smtClean="0"/>
              <a:t>10/13/2014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B3C2DB-BF2B-4F45-9CA2-93356AD195DC}" type="slidenum">
              <a:rPr lang="en-US" smtClean="0"/>
              <a:t>‹#›</a:t>
            </a:fld>
            <a:endParaRPr lang="en-US"/>
          </a:p>
        </p:txBody>
      </p:sp>
    </p:spTree>
    <p:extLst>
      <p:ext uri="{BB962C8B-B14F-4D97-AF65-F5344CB8AC3E}">
        <p14:creationId xmlns:p14="http://schemas.microsoft.com/office/powerpoint/2010/main" val="37837979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66B7C3C-E0C8-5C43-9E85-68B40FC5EC24}" type="datetimeFigureOut">
              <a:rPr lang="en-US" smtClean="0"/>
              <a:t>10/13/2014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B3C2DB-BF2B-4F45-9CA2-93356AD195DC}" type="slidenum">
              <a:rPr lang="en-US" smtClean="0"/>
              <a:t>‹#›</a:t>
            </a:fld>
            <a:endParaRPr lang="en-US"/>
          </a:p>
        </p:txBody>
      </p:sp>
    </p:spTree>
    <p:extLst>
      <p:ext uri="{BB962C8B-B14F-4D97-AF65-F5344CB8AC3E}">
        <p14:creationId xmlns:p14="http://schemas.microsoft.com/office/powerpoint/2010/main" val="22569893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66B7C3C-E0C8-5C43-9E85-68B40FC5EC24}" type="datetimeFigureOut">
              <a:rPr lang="en-US" smtClean="0"/>
              <a:t>10/13/2014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AB3C2DB-BF2B-4F45-9CA2-93356AD195DC}" type="slidenum">
              <a:rPr lang="en-US" smtClean="0"/>
              <a:t>‹#›</a:t>
            </a:fld>
            <a:endParaRPr lang="en-US"/>
          </a:p>
        </p:txBody>
      </p:sp>
    </p:spTree>
    <p:extLst>
      <p:ext uri="{BB962C8B-B14F-4D97-AF65-F5344CB8AC3E}">
        <p14:creationId xmlns:p14="http://schemas.microsoft.com/office/powerpoint/2010/main" val="34588449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66B7C3C-E0C8-5C43-9E85-68B40FC5EC24}" type="datetimeFigureOut">
              <a:rPr lang="en-US" smtClean="0"/>
              <a:t>10/13/2014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AB3C2DB-BF2B-4F45-9CA2-93356AD195DC}" type="slidenum">
              <a:rPr lang="en-US" smtClean="0"/>
              <a:t>‹#›</a:t>
            </a:fld>
            <a:endParaRPr lang="en-US"/>
          </a:p>
        </p:txBody>
      </p:sp>
    </p:spTree>
    <p:extLst>
      <p:ext uri="{BB962C8B-B14F-4D97-AF65-F5344CB8AC3E}">
        <p14:creationId xmlns:p14="http://schemas.microsoft.com/office/powerpoint/2010/main" val="42232401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6B7C3C-E0C8-5C43-9E85-68B40FC5EC24}" type="datetimeFigureOut">
              <a:rPr lang="en-US" smtClean="0"/>
              <a:t>10/13/2014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AB3C2DB-BF2B-4F45-9CA2-93356AD195DC}" type="slidenum">
              <a:rPr lang="en-US" smtClean="0"/>
              <a:t>‹#›</a:t>
            </a:fld>
            <a:endParaRPr lang="en-US"/>
          </a:p>
        </p:txBody>
      </p:sp>
    </p:spTree>
    <p:extLst>
      <p:ext uri="{BB962C8B-B14F-4D97-AF65-F5344CB8AC3E}">
        <p14:creationId xmlns:p14="http://schemas.microsoft.com/office/powerpoint/2010/main" val="34008393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66B7C3C-E0C8-5C43-9E85-68B40FC5EC24}" type="datetimeFigureOut">
              <a:rPr lang="en-US" smtClean="0"/>
              <a:t>10/13/2014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B3C2DB-BF2B-4F45-9CA2-93356AD195DC}" type="slidenum">
              <a:rPr lang="en-US" smtClean="0"/>
              <a:t>‹#›</a:t>
            </a:fld>
            <a:endParaRPr lang="en-US"/>
          </a:p>
        </p:txBody>
      </p:sp>
    </p:spTree>
    <p:extLst>
      <p:ext uri="{BB962C8B-B14F-4D97-AF65-F5344CB8AC3E}">
        <p14:creationId xmlns:p14="http://schemas.microsoft.com/office/powerpoint/2010/main" val="35667934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66B7C3C-E0C8-5C43-9E85-68B40FC5EC24}" type="datetimeFigureOut">
              <a:rPr lang="en-US" smtClean="0"/>
              <a:t>10/13/2014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B3C2DB-BF2B-4F45-9CA2-93356AD195DC}" type="slidenum">
              <a:rPr lang="en-US" smtClean="0"/>
              <a:t>‹#›</a:t>
            </a:fld>
            <a:endParaRPr lang="en-US"/>
          </a:p>
        </p:txBody>
      </p:sp>
    </p:spTree>
    <p:extLst>
      <p:ext uri="{BB962C8B-B14F-4D97-AF65-F5344CB8AC3E}">
        <p14:creationId xmlns:p14="http://schemas.microsoft.com/office/powerpoint/2010/main" val="5267567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6B7C3C-E0C8-5C43-9E85-68B40FC5EC24}" type="datetimeFigureOut">
              <a:rPr lang="en-US" smtClean="0"/>
              <a:t>10/13/2014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B3C2DB-BF2B-4F45-9CA2-93356AD195DC}" type="slidenum">
              <a:rPr lang="en-US" smtClean="0"/>
              <a:t>‹#›</a:t>
            </a:fld>
            <a:endParaRPr lang="en-US"/>
          </a:p>
        </p:txBody>
      </p:sp>
    </p:spTree>
    <p:extLst>
      <p:ext uri="{BB962C8B-B14F-4D97-AF65-F5344CB8AC3E}">
        <p14:creationId xmlns:p14="http://schemas.microsoft.com/office/powerpoint/2010/main" val="17140395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2.xml"/><Relationship Id="rId5" Type="http://schemas.openxmlformats.org/officeDocument/2006/relationships/hyperlink" Target="http://www.lextutor.ca/vp/" TargetMode="External"/><Relationship Id="rId4" Type="http://schemas.openxmlformats.org/officeDocument/2006/relationships/hyperlink" Target="http://www.lextutor.ca/vp/research.html"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2.xml"/><Relationship Id="rId4" Type="http://schemas.openxmlformats.org/officeDocument/2006/relationships/hyperlink" Target="http://www.lextutor.ca/vp/eng/"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2.xml"/><Relationship Id="rId4" Type="http://schemas.openxmlformats.org/officeDocument/2006/relationships/hyperlink" Target="http://www.nottingham.ac.uk/alzsh3/acvocab/awlgapmaker.htm"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2.xml"/><Relationship Id="rId5" Type="http://schemas.openxmlformats.org/officeDocument/2006/relationships/hyperlink" Target="http://www.nottingham.ac.uk/alzsh3/acvocab/awlhighlighter.htm" TargetMode="External"/><Relationship Id="rId4" Type="http://schemas.openxmlformats.org/officeDocument/2006/relationships/hyperlink" Target="http://www.nottingham.ac.uk/alzsh3/index.htm#sublists"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2.xml"/><Relationship Id="rId6" Type="http://schemas.openxmlformats.org/officeDocument/2006/relationships/hyperlink" Target="http://www.academicvocabularyexercises.com/" TargetMode="External"/><Relationship Id="rId5" Type="http://schemas.openxmlformats.org/officeDocument/2006/relationships/hyperlink" Target="http://www.flocabulary.com/" TargetMode="External"/><Relationship Id="rId4" Type="http://schemas.openxmlformats.org/officeDocument/2006/relationships/hyperlink" Target="http://www.manythings.org/vocabulary/games"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0" y="6649086"/>
            <a:ext cx="9159926" cy="223025"/>
          </a:xfrm>
          <a:prstGeom prst="rect">
            <a:avLst/>
          </a:prstGeom>
        </p:spPr>
      </p:pic>
      <p:pic>
        <p:nvPicPr>
          <p:cNvPr id="12" name="Picture 11"/>
          <p:cNvPicPr>
            <a:picLocks noChangeAspect="1"/>
          </p:cNvPicPr>
          <p:nvPr/>
        </p:nvPicPr>
        <p:blipFill>
          <a:blip r:embed="rId3"/>
          <a:stretch>
            <a:fillRect/>
          </a:stretch>
        </p:blipFill>
        <p:spPr>
          <a:xfrm>
            <a:off x="-15926" y="0"/>
            <a:ext cx="9175852" cy="451556"/>
          </a:xfrm>
          <a:prstGeom prst="rect">
            <a:avLst/>
          </a:prstGeom>
        </p:spPr>
      </p:pic>
      <p:sp>
        <p:nvSpPr>
          <p:cNvPr id="14" name="TextBox 13"/>
          <p:cNvSpPr txBox="1"/>
          <p:nvPr/>
        </p:nvSpPr>
        <p:spPr>
          <a:xfrm>
            <a:off x="2059475" y="949151"/>
            <a:ext cx="7084526" cy="1323439"/>
          </a:xfrm>
          <a:prstGeom prst="rect">
            <a:avLst/>
          </a:prstGeom>
          <a:noFill/>
        </p:spPr>
        <p:txBody>
          <a:bodyPr wrap="square" rtlCol="0">
            <a:spAutoFit/>
          </a:bodyPr>
          <a:lstStyle/>
          <a:p>
            <a:r>
              <a:rPr lang="en-US" sz="2400" b="1" dirty="0" smtClean="0">
                <a:solidFill>
                  <a:schemeClr val="tx2"/>
                </a:solidFill>
                <a:latin typeface="Helvetica"/>
                <a:cs typeface="Helvetica"/>
              </a:rPr>
              <a:t>Viewing Urban Youth as Language Minorities: </a:t>
            </a:r>
            <a:r>
              <a:rPr lang="en-US" sz="2800" dirty="0" smtClean="0">
                <a:solidFill>
                  <a:schemeClr val="tx2"/>
                </a:solidFill>
                <a:latin typeface="Helvetica"/>
                <a:cs typeface="Helvetica"/>
              </a:rPr>
              <a:t>Utilizing Vocabulary Tools from ESL Research in Your Classroom</a:t>
            </a:r>
            <a:endParaRPr lang="en-US" sz="3600" b="1" dirty="0">
              <a:solidFill>
                <a:schemeClr val="tx2"/>
              </a:solidFill>
              <a:latin typeface="Helvetica"/>
              <a:cs typeface="Helvetica"/>
            </a:endParaRPr>
          </a:p>
        </p:txBody>
      </p:sp>
      <p:sp>
        <p:nvSpPr>
          <p:cNvPr id="15" name="TextBox 14"/>
          <p:cNvSpPr txBox="1"/>
          <p:nvPr/>
        </p:nvSpPr>
        <p:spPr>
          <a:xfrm>
            <a:off x="2059475" y="2484673"/>
            <a:ext cx="3373200" cy="1354217"/>
          </a:xfrm>
          <a:prstGeom prst="rect">
            <a:avLst/>
          </a:prstGeom>
          <a:noFill/>
        </p:spPr>
        <p:txBody>
          <a:bodyPr wrap="square" rtlCol="0">
            <a:spAutoFit/>
          </a:bodyPr>
          <a:lstStyle/>
          <a:p>
            <a:r>
              <a:rPr lang="en-US" sz="1400" dirty="0" smtClean="0">
                <a:latin typeface="Helvetica"/>
                <a:cs typeface="Helvetica"/>
              </a:rPr>
              <a:t>Presenter:</a:t>
            </a:r>
          </a:p>
          <a:p>
            <a:r>
              <a:rPr lang="en-US" sz="1400" b="1" dirty="0" smtClean="0">
                <a:latin typeface="Helvetica"/>
                <a:cs typeface="Helvetica"/>
              </a:rPr>
              <a:t>Beverly </a:t>
            </a:r>
            <a:r>
              <a:rPr lang="en-US" sz="1400" b="1" dirty="0" err="1" smtClean="0">
                <a:latin typeface="Helvetica"/>
                <a:cs typeface="Helvetica"/>
              </a:rPr>
              <a:t>Rowls</a:t>
            </a:r>
            <a:endParaRPr lang="en-US" sz="1400" b="1" dirty="0" smtClean="0">
              <a:latin typeface="Helvetica"/>
              <a:cs typeface="Helvetica"/>
            </a:endParaRPr>
          </a:p>
          <a:p>
            <a:r>
              <a:rPr lang="en-US" sz="1400" dirty="0" smtClean="0">
                <a:latin typeface="Helvetica"/>
                <a:cs typeface="Helvetica"/>
              </a:rPr>
              <a:t>Senior Literacy Specialist</a:t>
            </a:r>
          </a:p>
          <a:p>
            <a:r>
              <a:rPr lang="en-US" sz="1400" dirty="0" smtClean="0">
                <a:latin typeface="Helvetica"/>
                <a:cs typeface="Helvetica"/>
              </a:rPr>
              <a:t>Center for College Access and Success</a:t>
            </a:r>
          </a:p>
          <a:p>
            <a:r>
              <a:rPr lang="en-US" sz="1400" dirty="0" smtClean="0">
                <a:latin typeface="Helvetica"/>
                <a:cs typeface="Helvetica"/>
              </a:rPr>
              <a:t>Northeastern Illinois University</a:t>
            </a:r>
          </a:p>
          <a:p>
            <a:endParaRPr lang="en-US" sz="1200" dirty="0">
              <a:latin typeface="Helvetica"/>
              <a:cs typeface="Helvetica"/>
            </a:endParaRPr>
          </a:p>
        </p:txBody>
      </p:sp>
      <p:pic>
        <p:nvPicPr>
          <p:cNvPr id="3" name="Picture 2" descr="CCASS-Master-Logo.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38503" y="5630332"/>
            <a:ext cx="3728173" cy="775829"/>
          </a:xfrm>
          <a:prstGeom prst="rect">
            <a:avLst/>
          </a:prstGeom>
        </p:spPr>
      </p:pic>
    </p:spTree>
    <p:extLst>
      <p:ext uri="{BB962C8B-B14F-4D97-AF65-F5344CB8AC3E}">
        <p14:creationId xmlns:p14="http://schemas.microsoft.com/office/powerpoint/2010/main" val="5062035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0" y="6033956"/>
            <a:ext cx="5079999" cy="838156"/>
          </a:xfrm>
          <a:prstGeom prst="rect">
            <a:avLst/>
          </a:prstGeom>
        </p:spPr>
      </p:pic>
      <p:pic>
        <p:nvPicPr>
          <p:cNvPr id="7" name="Picture 6"/>
          <p:cNvPicPr>
            <a:picLocks noChangeAspect="1"/>
          </p:cNvPicPr>
          <p:nvPr/>
        </p:nvPicPr>
        <p:blipFill>
          <a:blip r:embed="rId2"/>
          <a:stretch>
            <a:fillRect/>
          </a:stretch>
        </p:blipFill>
        <p:spPr>
          <a:xfrm>
            <a:off x="-15926" y="0"/>
            <a:ext cx="9159926" cy="564444"/>
          </a:xfrm>
          <a:prstGeom prst="rect">
            <a:avLst/>
          </a:prstGeom>
        </p:spPr>
      </p:pic>
      <p:pic>
        <p:nvPicPr>
          <p:cNvPr id="9" name="Picture 8" descr="CCASS-Master-Logo.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34948" y="6025443"/>
            <a:ext cx="3728173" cy="775829"/>
          </a:xfrm>
          <a:prstGeom prst="rect">
            <a:avLst/>
          </a:prstGeom>
        </p:spPr>
      </p:pic>
      <p:sp>
        <p:nvSpPr>
          <p:cNvPr id="13" name="Title 12"/>
          <p:cNvSpPr>
            <a:spLocks noGrp="1"/>
          </p:cNvSpPr>
          <p:nvPr>
            <p:ph type="title"/>
          </p:nvPr>
        </p:nvSpPr>
        <p:spPr/>
        <p:txBody>
          <a:bodyPr>
            <a:normAutofit/>
          </a:bodyPr>
          <a:lstStyle/>
          <a:p>
            <a:r>
              <a:rPr lang="en-US" dirty="0" smtClean="0"/>
              <a:t>Vocabulary Tool 1 - </a:t>
            </a:r>
            <a:r>
              <a:rPr lang="en-US" dirty="0" err="1" smtClean="0"/>
              <a:t>LexTutor</a:t>
            </a:r>
            <a:endParaRPr lang="en-US" dirty="0"/>
          </a:p>
        </p:txBody>
      </p:sp>
      <p:sp>
        <p:nvSpPr>
          <p:cNvPr id="14" name="Content Placeholder 13"/>
          <p:cNvSpPr>
            <a:spLocks noGrp="1"/>
          </p:cNvSpPr>
          <p:nvPr>
            <p:ph idx="1"/>
          </p:nvPr>
        </p:nvSpPr>
        <p:spPr/>
        <p:txBody>
          <a:bodyPr>
            <a:normAutofit lnSpcReduction="10000"/>
          </a:bodyPr>
          <a:lstStyle/>
          <a:p>
            <a:r>
              <a:rPr lang="en-US" dirty="0" err="1" smtClean="0"/>
              <a:t>LexTutor</a:t>
            </a:r>
            <a:r>
              <a:rPr lang="en-US" dirty="0" smtClean="0"/>
              <a:t> is a corpus of many tools</a:t>
            </a:r>
          </a:p>
          <a:p>
            <a:r>
              <a:rPr lang="en-US" sz="2800" dirty="0" smtClean="0"/>
              <a:t>Vocabulary </a:t>
            </a:r>
            <a:r>
              <a:rPr lang="en-US" sz="2800" dirty="0"/>
              <a:t>Profilers </a:t>
            </a:r>
            <a:r>
              <a:rPr lang="en-US" sz="2800" dirty="0" smtClean="0"/>
              <a:t>is one tool that breaks text </a:t>
            </a:r>
            <a:r>
              <a:rPr lang="en-US" sz="2800" dirty="0"/>
              <a:t>down by word </a:t>
            </a:r>
            <a:r>
              <a:rPr lang="en-US" sz="2800" dirty="0" smtClean="0"/>
              <a:t>frequencies, </a:t>
            </a:r>
            <a:r>
              <a:rPr lang="en-US" sz="2800" dirty="0"/>
              <a:t>as opposed to in the text itself. Most of the English </a:t>
            </a:r>
            <a:r>
              <a:rPr lang="en-US" sz="2800" dirty="0" err="1" smtClean="0"/>
              <a:t>VocabProfilers</a:t>
            </a:r>
            <a:r>
              <a:rPr lang="en-US" sz="2800" dirty="0" smtClean="0"/>
              <a:t> </a:t>
            </a:r>
            <a:r>
              <a:rPr lang="en-US" sz="2800" dirty="0"/>
              <a:t>on this site are based on </a:t>
            </a:r>
            <a:r>
              <a:rPr lang="en-US" sz="2800" dirty="0" err="1"/>
              <a:t>Laufer</a:t>
            </a:r>
            <a:r>
              <a:rPr lang="en-US" sz="2800" dirty="0"/>
              <a:t> and Nation's Lexical Frequency Profiler, and </a:t>
            </a:r>
            <a:r>
              <a:rPr lang="en-US" sz="2800" dirty="0">
                <a:solidFill>
                  <a:schemeClr val="accent2">
                    <a:lumMod val="75000"/>
                  </a:schemeClr>
                </a:solidFill>
              </a:rPr>
              <a:t>divide the words of texts into </a:t>
            </a:r>
            <a:r>
              <a:rPr lang="en-US" sz="2800" i="1" dirty="0">
                <a:solidFill>
                  <a:schemeClr val="accent2">
                    <a:lumMod val="75000"/>
                  </a:schemeClr>
                </a:solidFill>
              </a:rPr>
              <a:t>either</a:t>
            </a:r>
            <a:r>
              <a:rPr lang="en-US" sz="2800" dirty="0">
                <a:solidFill>
                  <a:schemeClr val="accent2">
                    <a:lumMod val="75000"/>
                  </a:schemeClr>
                </a:solidFill>
              </a:rPr>
              <a:t> first and second thousand levels, academic words, </a:t>
            </a:r>
            <a:r>
              <a:rPr lang="en-US" sz="2800" dirty="0" smtClean="0">
                <a:solidFill>
                  <a:schemeClr val="accent2">
                    <a:lumMod val="75000"/>
                  </a:schemeClr>
                </a:solidFill>
              </a:rPr>
              <a:t>or </a:t>
            </a:r>
            <a:r>
              <a:rPr lang="en-US" sz="2800" dirty="0">
                <a:solidFill>
                  <a:schemeClr val="accent2">
                    <a:lumMod val="75000"/>
                  </a:schemeClr>
                </a:solidFill>
              </a:rPr>
              <a:t>the remainder or </a:t>
            </a:r>
            <a:r>
              <a:rPr lang="en-US" sz="2800" dirty="0" smtClean="0">
                <a:solidFill>
                  <a:schemeClr val="accent2">
                    <a:lumMod val="75000"/>
                  </a:schemeClr>
                </a:solidFill>
              </a:rPr>
              <a:t>'</a:t>
            </a:r>
            <a:r>
              <a:rPr lang="en-US" sz="2800" dirty="0" err="1" smtClean="0">
                <a:solidFill>
                  <a:schemeClr val="accent2">
                    <a:lumMod val="75000"/>
                  </a:schemeClr>
                </a:solidFill>
              </a:rPr>
              <a:t>offlist</a:t>
            </a:r>
            <a:r>
              <a:rPr lang="en-US" sz="2800" dirty="0" smtClean="0">
                <a:solidFill>
                  <a:schemeClr val="accent2">
                    <a:lumMod val="75000"/>
                  </a:schemeClr>
                </a:solidFill>
              </a:rPr>
              <a:t>'</a:t>
            </a:r>
            <a:r>
              <a:rPr lang="en-US" sz="2800" dirty="0" smtClean="0"/>
              <a:t>. VP </a:t>
            </a:r>
            <a:r>
              <a:rPr lang="en-US" sz="2800" dirty="0"/>
              <a:t>is used for many </a:t>
            </a:r>
            <a:r>
              <a:rPr lang="en-US" sz="2800" dirty="0">
                <a:hlinkClick r:id="rId4"/>
              </a:rPr>
              <a:t>research</a:t>
            </a:r>
            <a:r>
              <a:rPr lang="en-US" sz="2800" dirty="0"/>
              <a:t> and teaching </a:t>
            </a:r>
            <a:r>
              <a:rPr lang="en-US" sz="2800" dirty="0" smtClean="0"/>
              <a:t>purposes.</a:t>
            </a:r>
            <a:endParaRPr lang="en-US" sz="2800" dirty="0"/>
          </a:p>
          <a:p>
            <a:r>
              <a:rPr lang="en-US" dirty="0">
                <a:hlinkClick r:id="rId5"/>
              </a:rPr>
              <a:t>http://www.lextutor.ca/vp</a:t>
            </a:r>
            <a:r>
              <a:rPr lang="en-US" dirty="0" smtClean="0">
                <a:hlinkClick r:id="rId5"/>
              </a:rPr>
              <a:t>/</a:t>
            </a:r>
            <a:r>
              <a:rPr lang="en-US" dirty="0" smtClean="0"/>
              <a:t> </a:t>
            </a:r>
            <a:endParaRPr lang="en-US" dirty="0"/>
          </a:p>
        </p:txBody>
      </p:sp>
    </p:spTree>
    <p:extLst>
      <p:ext uri="{BB962C8B-B14F-4D97-AF65-F5344CB8AC3E}">
        <p14:creationId xmlns:p14="http://schemas.microsoft.com/office/powerpoint/2010/main" val="16541165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0" y="6033956"/>
            <a:ext cx="5079999" cy="838156"/>
          </a:xfrm>
          <a:prstGeom prst="rect">
            <a:avLst/>
          </a:prstGeom>
        </p:spPr>
      </p:pic>
      <p:pic>
        <p:nvPicPr>
          <p:cNvPr id="7" name="Picture 6"/>
          <p:cNvPicPr>
            <a:picLocks noChangeAspect="1"/>
          </p:cNvPicPr>
          <p:nvPr/>
        </p:nvPicPr>
        <p:blipFill>
          <a:blip r:embed="rId2"/>
          <a:stretch>
            <a:fillRect/>
          </a:stretch>
        </p:blipFill>
        <p:spPr>
          <a:xfrm>
            <a:off x="-15926" y="0"/>
            <a:ext cx="9159926" cy="564444"/>
          </a:xfrm>
          <a:prstGeom prst="rect">
            <a:avLst/>
          </a:prstGeom>
        </p:spPr>
      </p:pic>
      <p:pic>
        <p:nvPicPr>
          <p:cNvPr id="9" name="Picture 8" descr="CCASS-Master-Logo.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34948" y="6025443"/>
            <a:ext cx="3728173" cy="775829"/>
          </a:xfrm>
          <a:prstGeom prst="rect">
            <a:avLst/>
          </a:prstGeom>
        </p:spPr>
      </p:pic>
      <p:sp>
        <p:nvSpPr>
          <p:cNvPr id="13" name="Title 12"/>
          <p:cNvSpPr>
            <a:spLocks noGrp="1"/>
          </p:cNvSpPr>
          <p:nvPr>
            <p:ph type="title"/>
          </p:nvPr>
        </p:nvSpPr>
        <p:spPr/>
        <p:txBody>
          <a:bodyPr>
            <a:normAutofit/>
          </a:bodyPr>
          <a:lstStyle/>
          <a:p>
            <a:r>
              <a:rPr lang="en-US" dirty="0" smtClean="0"/>
              <a:t>How to Use </a:t>
            </a:r>
            <a:r>
              <a:rPr lang="en-US" dirty="0" err="1" smtClean="0"/>
              <a:t>LexTutor</a:t>
            </a:r>
            <a:endParaRPr lang="en-US" dirty="0"/>
          </a:p>
        </p:txBody>
      </p:sp>
      <p:sp>
        <p:nvSpPr>
          <p:cNvPr id="14" name="Content Placeholder 13"/>
          <p:cNvSpPr>
            <a:spLocks noGrp="1"/>
          </p:cNvSpPr>
          <p:nvPr>
            <p:ph idx="1"/>
          </p:nvPr>
        </p:nvSpPr>
        <p:spPr/>
        <p:txBody>
          <a:bodyPr>
            <a:normAutofit lnSpcReduction="10000"/>
          </a:bodyPr>
          <a:lstStyle/>
          <a:p>
            <a:r>
              <a:rPr lang="en-US" dirty="0" smtClean="0"/>
              <a:t>Cut and paste your text into the text space, VP- Classic, then submit. </a:t>
            </a:r>
            <a:r>
              <a:rPr lang="en-US" sz="1800" dirty="0">
                <a:hlinkClick r:id="rId4"/>
              </a:rPr>
              <a:t>http://www.lextutor.ca/vp/eng</a:t>
            </a:r>
            <a:r>
              <a:rPr lang="en-US" sz="1800" dirty="0" smtClean="0">
                <a:hlinkClick r:id="rId4"/>
              </a:rPr>
              <a:t>/</a:t>
            </a:r>
            <a:r>
              <a:rPr lang="en-US" sz="1800" dirty="0" smtClean="0"/>
              <a:t> </a:t>
            </a:r>
          </a:p>
          <a:p>
            <a:r>
              <a:rPr lang="en-US" dirty="0" smtClean="0"/>
              <a:t>Words from the first 1000 English headwords </a:t>
            </a:r>
            <a:r>
              <a:rPr lang="en-US" sz="1600" dirty="0" smtClean="0"/>
              <a:t>(from the General Service List) </a:t>
            </a:r>
            <a:r>
              <a:rPr lang="en-US" dirty="0" smtClean="0"/>
              <a:t>are in  </a:t>
            </a:r>
            <a:r>
              <a:rPr lang="en-US" dirty="0" smtClean="0">
                <a:solidFill>
                  <a:srgbClr val="0070C0"/>
                </a:solidFill>
              </a:rPr>
              <a:t>blue</a:t>
            </a:r>
          </a:p>
          <a:p>
            <a:r>
              <a:rPr lang="en-US" dirty="0" smtClean="0"/>
              <a:t>Words from the second 1000 </a:t>
            </a:r>
            <a:r>
              <a:rPr lang="en-US" dirty="0"/>
              <a:t>headwords </a:t>
            </a:r>
            <a:r>
              <a:rPr lang="en-US" sz="1600" dirty="0"/>
              <a:t>(from the General Service List) </a:t>
            </a:r>
            <a:r>
              <a:rPr lang="en-US" dirty="0"/>
              <a:t>are </a:t>
            </a:r>
            <a:r>
              <a:rPr lang="en-US" dirty="0" smtClean="0"/>
              <a:t>in </a:t>
            </a:r>
            <a:r>
              <a:rPr lang="en-US" dirty="0" smtClean="0">
                <a:solidFill>
                  <a:srgbClr val="00B050"/>
                </a:solidFill>
              </a:rPr>
              <a:t>green</a:t>
            </a:r>
          </a:p>
          <a:p>
            <a:r>
              <a:rPr lang="en-US" dirty="0" smtClean="0"/>
              <a:t>Words from the Academic Word List are in </a:t>
            </a:r>
            <a:r>
              <a:rPr lang="en-US" dirty="0" smtClean="0">
                <a:solidFill>
                  <a:srgbClr val="FFC000"/>
                </a:solidFill>
              </a:rPr>
              <a:t>yellow/orange</a:t>
            </a:r>
          </a:p>
          <a:p>
            <a:r>
              <a:rPr lang="en-US" dirty="0" smtClean="0">
                <a:solidFill>
                  <a:srgbClr val="FF0000"/>
                </a:solidFill>
              </a:rPr>
              <a:t>Red</a:t>
            </a:r>
            <a:r>
              <a:rPr lang="en-US" dirty="0" smtClean="0"/>
              <a:t> words are the content specific words</a:t>
            </a:r>
          </a:p>
          <a:p>
            <a:endParaRPr lang="en-US" dirty="0"/>
          </a:p>
        </p:txBody>
      </p:sp>
    </p:spTree>
    <p:extLst>
      <p:ext uri="{BB962C8B-B14F-4D97-AF65-F5344CB8AC3E}">
        <p14:creationId xmlns:p14="http://schemas.microsoft.com/office/powerpoint/2010/main" val="40777740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0" y="6033956"/>
            <a:ext cx="5079999" cy="838156"/>
          </a:xfrm>
          <a:prstGeom prst="rect">
            <a:avLst/>
          </a:prstGeom>
        </p:spPr>
      </p:pic>
      <p:pic>
        <p:nvPicPr>
          <p:cNvPr id="7" name="Picture 6"/>
          <p:cNvPicPr>
            <a:picLocks noChangeAspect="1"/>
          </p:cNvPicPr>
          <p:nvPr/>
        </p:nvPicPr>
        <p:blipFill>
          <a:blip r:embed="rId2"/>
          <a:stretch>
            <a:fillRect/>
          </a:stretch>
        </p:blipFill>
        <p:spPr>
          <a:xfrm>
            <a:off x="-15926" y="0"/>
            <a:ext cx="9159926" cy="564444"/>
          </a:xfrm>
          <a:prstGeom prst="rect">
            <a:avLst/>
          </a:prstGeom>
        </p:spPr>
      </p:pic>
      <p:pic>
        <p:nvPicPr>
          <p:cNvPr id="9" name="Picture 8" descr="CCASS-Master-Logo.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34948" y="6025443"/>
            <a:ext cx="3728173" cy="775829"/>
          </a:xfrm>
          <a:prstGeom prst="rect">
            <a:avLst/>
          </a:prstGeom>
        </p:spPr>
      </p:pic>
      <p:sp>
        <p:nvSpPr>
          <p:cNvPr id="2" name="Title 1"/>
          <p:cNvSpPr>
            <a:spLocks noGrp="1"/>
          </p:cNvSpPr>
          <p:nvPr>
            <p:ph type="title"/>
          </p:nvPr>
        </p:nvSpPr>
        <p:spPr/>
        <p:txBody>
          <a:bodyPr/>
          <a:lstStyle/>
          <a:p>
            <a:r>
              <a:rPr lang="en-US" dirty="0" err="1" smtClean="0"/>
              <a:t>LexTutor</a:t>
            </a:r>
            <a:r>
              <a:rPr lang="en-US" dirty="0" smtClean="0"/>
              <a:t> </a:t>
            </a:r>
            <a:endParaRPr lang="en-US" dirty="0"/>
          </a:p>
        </p:txBody>
      </p:sp>
      <p:sp>
        <p:nvSpPr>
          <p:cNvPr id="3" name="Content Placeholder 2"/>
          <p:cNvSpPr>
            <a:spLocks noGrp="1"/>
          </p:cNvSpPr>
          <p:nvPr>
            <p:ph sz="half" idx="1"/>
          </p:nvPr>
        </p:nvSpPr>
        <p:spPr/>
        <p:txBody>
          <a:bodyPr>
            <a:normAutofit fontScale="70000" lnSpcReduction="20000"/>
          </a:bodyPr>
          <a:lstStyle/>
          <a:p>
            <a:r>
              <a:rPr lang="en-US" dirty="0"/>
              <a:t>Remembering the </a:t>
            </a:r>
            <a:r>
              <a:rPr lang="en-US" dirty="0" smtClean="0"/>
              <a:t>Ladies</a:t>
            </a:r>
            <a:endParaRPr lang="en-US" dirty="0"/>
          </a:p>
          <a:p>
            <a:r>
              <a:rPr lang="en-US" dirty="0"/>
              <a:t>About 400 women and an unknown number of children marched into Valley Forge with the “baggage.” Women and children followed soldiers – husbands, sons, and fathers – throughout the war. They performed critical services that contributed to the well-being of the officers and men. They also sought safety, shelter, and sustenance, for which they were willing to work. They needed the army, and while the officers didn’t always want to admit it, the army needed them. </a:t>
            </a:r>
          </a:p>
          <a:p>
            <a:endParaRPr lang="en-US" dirty="0"/>
          </a:p>
        </p:txBody>
      </p:sp>
      <p:sp>
        <p:nvSpPr>
          <p:cNvPr id="4" name="Content Placeholder 3"/>
          <p:cNvSpPr>
            <a:spLocks noGrp="1"/>
          </p:cNvSpPr>
          <p:nvPr>
            <p:ph sz="half" idx="2"/>
          </p:nvPr>
        </p:nvSpPr>
        <p:spPr>
          <a:xfrm>
            <a:off x="4648200" y="1600201"/>
            <a:ext cx="4038600" cy="4251194"/>
          </a:xfrm>
        </p:spPr>
        <p:txBody>
          <a:bodyPr>
            <a:normAutofit fontScale="70000" lnSpcReduction="20000"/>
          </a:bodyPr>
          <a:lstStyle/>
          <a:p>
            <a:r>
              <a:rPr lang="en-US" b="1" dirty="0">
                <a:solidFill>
                  <a:srgbClr val="0070C0"/>
                </a:solidFill>
              </a:rPr>
              <a:t>remembering the ladies </a:t>
            </a:r>
            <a:r>
              <a:rPr lang="en-US" dirty="0">
                <a:solidFill>
                  <a:srgbClr val="0070C0"/>
                </a:solidFill>
              </a:rPr>
              <a:t/>
            </a:r>
            <a:br>
              <a:rPr lang="en-US" dirty="0">
                <a:solidFill>
                  <a:srgbClr val="0070C0"/>
                </a:solidFill>
              </a:rPr>
            </a:br>
            <a:r>
              <a:rPr lang="en-US" b="1" dirty="0">
                <a:solidFill>
                  <a:srgbClr val="0070C0"/>
                </a:solidFill>
              </a:rPr>
              <a:t>about number women and an unknown number of children marched into valley </a:t>
            </a:r>
            <a:r>
              <a:rPr lang="en-US" b="1" dirty="0">
                <a:solidFill>
                  <a:srgbClr val="FF0000"/>
                </a:solidFill>
              </a:rPr>
              <a:t>forge</a:t>
            </a:r>
            <a:r>
              <a:rPr lang="en-US" b="1" dirty="0">
                <a:solidFill>
                  <a:srgbClr val="0070C0"/>
                </a:solidFill>
              </a:rPr>
              <a:t> with the </a:t>
            </a:r>
            <a:r>
              <a:rPr lang="en-US" b="1" dirty="0">
                <a:solidFill>
                  <a:srgbClr val="00B050"/>
                </a:solidFill>
              </a:rPr>
              <a:t>baggage</a:t>
            </a:r>
            <a:r>
              <a:rPr lang="en-US" b="1" dirty="0">
                <a:solidFill>
                  <a:srgbClr val="0070C0"/>
                </a:solidFill>
              </a:rPr>
              <a:t> women and children followed soldiers husbands sons and fathers throughout the war they </a:t>
            </a:r>
            <a:r>
              <a:rPr lang="en-US" b="1" dirty="0">
                <a:solidFill>
                  <a:srgbClr val="00B050"/>
                </a:solidFill>
              </a:rPr>
              <a:t>performed critical </a:t>
            </a:r>
            <a:r>
              <a:rPr lang="en-US" b="1" dirty="0">
                <a:solidFill>
                  <a:srgbClr val="0070C0"/>
                </a:solidFill>
              </a:rPr>
              <a:t>services that </a:t>
            </a:r>
            <a:r>
              <a:rPr lang="en-US" b="1" dirty="0">
                <a:solidFill>
                  <a:srgbClr val="FFC000"/>
                </a:solidFill>
              </a:rPr>
              <a:t>contributed</a:t>
            </a:r>
            <a:r>
              <a:rPr lang="en-US" b="1" dirty="0">
                <a:solidFill>
                  <a:srgbClr val="0070C0"/>
                </a:solidFill>
              </a:rPr>
              <a:t> to the well being of the officers and men they also </a:t>
            </a:r>
            <a:r>
              <a:rPr lang="en-US" b="1" dirty="0">
                <a:solidFill>
                  <a:srgbClr val="FFC000"/>
                </a:solidFill>
              </a:rPr>
              <a:t>sought </a:t>
            </a:r>
            <a:r>
              <a:rPr lang="en-US" b="1" dirty="0">
                <a:solidFill>
                  <a:srgbClr val="0070C0"/>
                </a:solidFill>
              </a:rPr>
              <a:t>safety </a:t>
            </a:r>
            <a:r>
              <a:rPr lang="en-US" b="1" dirty="0">
                <a:solidFill>
                  <a:srgbClr val="00B050"/>
                </a:solidFill>
              </a:rPr>
              <a:t>shelter</a:t>
            </a:r>
            <a:r>
              <a:rPr lang="en-US" b="1" dirty="0">
                <a:solidFill>
                  <a:srgbClr val="0070C0"/>
                </a:solidFill>
              </a:rPr>
              <a:t> and </a:t>
            </a:r>
            <a:r>
              <a:rPr lang="en-US" b="1" dirty="0">
                <a:solidFill>
                  <a:srgbClr val="FFC000"/>
                </a:solidFill>
              </a:rPr>
              <a:t>sustenance</a:t>
            </a:r>
            <a:r>
              <a:rPr lang="en-US" b="1" dirty="0">
                <a:solidFill>
                  <a:srgbClr val="0070C0"/>
                </a:solidFill>
              </a:rPr>
              <a:t> for which they were willing to work they needed the army and while the officers did not always want to admit it the army needed them </a:t>
            </a:r>
            <a:r>
              <a:rPr lang="en-US" dirty="0"/>
              <a:t/>
            </a:r>
            <a:br>
              <a:rPr lang="en-US" dirty="0"/>
            </a:br>
            <a:endParaRPr lang="en-US" dirty="0">
              <a:solidFill>
                <a:srgbClr val="0070C0"/>
              </a:solidFill>
            </a:endParaRPr>
          </a:p>
        </p:txBody>
      </p:sp>
    </p:spTree>
    <p:extLst>
      <p:ext uri="{BB962C8B-B14F-4D97-AF65-F5344CB8AC3E}">
        <p14:creationId xmlns:p14="http://schemas.microsoft.com/office/powerpoint/2010/main" val="3551059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0" y="6033956"/>
            <a:ext cx="5079999" cy="838156"/>
          </a:xfrm>
          <a:prstGeom prst="rect">
            <a:avLst/>
          </a:prstGeom>
        </p:spPr>
      </p:pic>
      <p:pic>
        <p:nvPicPr>
          <p:cNvPr id="7" name="Picture 6"/>
          <p:cNvPicPr>
            <a:picLocks noChangeAspect="1"/>
          </p:cNvPicPr>
          <p:nvPr/>
        </p:nvPicPr>
        <p:blipFill>
          <a:blip r:embed="rId2"/>
          <a:stretch>
            <a:fillRect/>
          </a:stretch>
        </p:blipFill>
        <p:spPr>
          <a:xfrm>
            <a:off x="-15926" y="0"/>
            <a:ext cx="9159926" cy="564444"/>
          </a:xfrm>
          <a:prstGeom prst="rect">
            <a:avLst/>
          </a:prstGeom>
        </p:spPr>
      </p:pic>
      <p:pic>
        <p:nvPicPr>
          <p:cNvPr id="9" name="Picture 8" descr="CCASS-Master-Logo.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34948" y="6025443"/>
            <a:ext cx="3728173" cy="775829"/>
          </a:xfrm>
          <a:prstGeom prst="rect">
            <a:avLst/>
          </a:prstGeom>
        </p:spPr>
      </p:pic>
      <p:sp>
        <p:nvSpPr>
          <p:cNvPr id="13" name="Title 12"/>
          <p:cNvSpPr>
            <a:spLocks noGrp="1"/>
          </p:cNvSpPr>
          <p:nvPr>
            <p:ph type="title"/>
          </p:nvPr>
        </p:nvSpPr>
        <p:spPr/>
        <p:txBody>
          <a:bodyPr/>
          <a:lstStyle/>
          <a:p>
            <a:r>
              <a:rPr lang="en-US" b="1" dirty="0" smtClean="0"/>
              <a:t>Now that you have words </a:t>
            </a:r>
            <a:endParaRPr lang="en-US" dirty="0"/>
          </a:p>
        </p:txBody>
      </p:sp>
      <p:sp>
        <p:nvSpPr>
          <p:cNvPr id="14" name="Content Placeholder 13"/>
          <p:cNvSpPr>
            <a:spLocks noGrp="1"/>
          </p:cNvSpPr>
          <p:nvPr>
            <p:ph idx="1"/>
          </p:nvPr>
        </p:nvSpPr>
        <p:spPr/>
        <p:txBody>
          <a:bodyPr>
            <a:normAutofit/>
          </a:bodyPr>
          <a:lstStyle/>
          <a:p>
            <a:r>
              <a:rPr lang="en-US" dirty="0" smtClean="0"/>
              <a:t>Vocabulary Notebooks</a:t>
            </a:r>
          </a:p>
          <a:p>
            <a:r>
              <a:rPr lang="en-US" dirty="0" smtClean="0"/>
              <a:t>Celebrating Words Bookmark</a:t>
            </a:r>
          </a:p>
          <a:p>
            <a:r>
              <a:rPr lang="en-US" dirty="0" smtClean="0"/>
              <a:t>Collecting Words Bookmark</a:t>
            </a:r>
          </a:p>
          <a:p>
            <a:r>
              <a:rPr lang="en-US" dirty="0" smtClean="0"/>
              <a:t>Any activities from Paul Nation</a:t>
            </a:r>
          </a:p>
          <a:p>
            <a:endParaRPr lang="en-US" dirty="0"/>
          </a:p>
        </p:txBody>
      </p:sp>
      <p:sp>
        <p:nvSpPr>
          <p:cNvPr id="2" name="Rectangle 1"/>
          <p:cNvSpPr/>
          <p:nvPr/>
        </p:nvSpPr>
        <p:spPr>
          <a:xfrm flipH="1">
            <a:off x="4785670" y="5673012"/>
            <a:ext cx="896673" cy="19500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96375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0" y="6033956"/>
            <a:ext cx="5079999" cy="838156"/>
          </a:xfrm>
          <a:prstGeom prst="rect">
            <a:avLst/>
          </a:prstGeom>
        </p:spPr>
      </p:pic>
      <p:pic>
        <p:nvPicPr>
          <p:cNvPr id="7" name="Picture 6"/>
          <p:cNvPicPr>
            <a:picLocks noChangeAspect="1"/>
          </p:cNvPicPr>
          <p:nvPr/>
        </p:nvPicPr>
        <p:blipFill>
          <a:blip r:embed="rId2"/>
          <a:stretch>
            <a:fillRect/>
          </a:stretch>
        </p:blipFill>
        <p:spPr>
          <a:xfrm>
            <a:off x="-15926" y="0"/>
            <a:ext cx="9159926" cy="564444"/>
          </a:xfrm>
          <a:prstGeom prst="rect">
            <a:avLst/>
          </a:prstGeom>
        </p:spPr>
      </p:pic>
      <p:pic>
        <p:nvPicPr>
          <p:cNvPr id="9" name="Picture 8" descr="CCASS-Master-Logo.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34948" y="6025443"/>
            <a:ext cx="3728173" cy="775829"/>
          </a:xfrm>
          <a:prstGeom prst="rect">
            <a:avLst/>
          </a:prstGeom>
        </p:spPr>
      </p:pic>
      <p:sp>
        <p:nvSpPr>
          <p:cNvPr id="13" name="Title 12"/>
          <p:cNvSpPr>
            <a:spLocks noGrp="1"/>
          </p:cNvSpPr>
          <p:nvPr>
            <p:ph type="title"/>
          </p:nvPr>
        </p:nvSpPr>
        <p:spPr/>
        <p:txBody>
          <a:bodyPr/>
          <a:lstStyle/>
          <a:p>
            <a:r>
              <a:rPr lang="en-US" b="1" dirty="0" smtClean="0"/>
              <a:t>Tool 2 – AWL </a:t>
            </a:r>
            <a:r>
              <a:rPr lang="en-US" b="1" dirty="0" err="1" smtClean="0"/>
              <a:t>Gapmaker</a:t>
            </a:r>
            <a:r>
              <a:rPr lang="en-US" b="1" dirty="0" smtClean="0"/>
              <a:t> </a:t>
            </a:r>
            <a:endParaRPr lang="en-US" dirty="0"/>
          </a:p>
        </p:txBody>
      </p:sp>
      <p:sp>
        <p:nvSpPr>
          <p:cNvPr id="14" name="Content Placeholder 13"/>
          <p:cNvSpPr>
            <a:spLocks noGrp="1"/>
          </p:cNvSpPr>
          <p:nvPr>
            <p:ph idx="1"/>
          </p:nvPr>
        </p:nvSpPr>
        <p:spPr/>
        <p:txBody>
          <a:bodyPr>
            <a:normAutofit fontScale="70000" lnSpcReduction="20000"/>
          </a:bodyPr>
          <a:lstStyle/>
          <a:p>
            <a:r>
              <a:rPr lang="en-US" dirty="0" smtClean="0"/>
              <a:t>This program will create a </a:t>
            </a:r>
            <a:r>
              <a:rPr lang="en-US" dirty="0" err="1" smtClean="0"/>
              <a:t>gapfill</a:t>
            </a:r>
            <a:r>
              <a:rPr lang="en-US" dirty="0" smtClean="0"/>
              <a:t> exercise, using the Academic Word List</a:t>
            </a:r>
          </a:p>
          <a:p>
            <a:r>
              <a:rPr lang="en-US" dirty="0" smtClean="0"/>
              <a:t>Type or past your text into the box </a:t>
            </a:r>
          </a:p>
          <a:p>
            <a:r>
              <a:rPr lang="en-US" dirty="0" smtClean="0"/>
              <a:t>Select the </a:t>
            </a:r>
            <a:r>
              <a:rPr lang="en-US" u="sng" dirty="0" err="1" smtClean="0"/>
              <a:t>sublist</a:t>
            </a:r>
            <a:r>
              <a:rPr lang="en-US" dirty="0" smtClean="0"/>
              <a:t> level you want to use. In this program each level includes all the previous levels, i.e. level 5 includes levels 1 to 4 as well.</a:t>
            </a:r>
          </a:p>
          <a:p>
            <a:r>
              <a:rPr lang="en-US" dirty="0" smtClean="0"/>
              <a:t>Also select if you want the list extracted words displayed at the end of the page</a:t>
            </a:r>
          </a:p>
          <a:p>
            <a:r>
              <a:rPr lang="en-US" dirty="0" smtClean="0"/>
              <a:t>Click on Submit</a:t>
            </a:r>
          </a:p>
          <a:p>
            <a:r>
              <a:rPr lang="en-US" dirty="0" smtClean="0"/>
              <a:t>The text will be returned as a new web page with words from the Academic Word List, at the levels selected, replaced by a gap</a:t>
            </a:r>
          </a:p>
          <a:p>
            <a:endParaRPr lang="en-US" dirty="0"/>
          </a:p>
          <a:p>
            <a:r>
              <a:rPr lang="en-US" dirty="0" smtClean="0">
                <a:hlinkClick r:id="rId4"/>
              </a:rPr>
              <a:t>http://www.nottingham.ac.uk/alzsh3/acvocab/awlgapmaker.htm </a:t>
            </a:r>
            <a:endParaRPr lang="en-US" dirty="0" smtClean="0"/>
          </a:p>
          <a:p>
            <a:pPr marL="0" indent="0">
              <a:buNone/>
            </a:pPr>
            <a:endParaRPr lang="en-US" dirty="0"/>
          </a:p>
        </p:txBody>
      </p:sp>
    </p:spTree>
    <p:extLst>
      <p:ext uri="{BB962C8B-B14F-4D97-AF65-F5344CB8AC3E}">
        <p14:creationId xmlns:p14="http://schemas.microsoft.com/office/powerpoint/2010/main" val="1930890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0" y="6033956"/>
            <a:ext cx="5079999" cy="838156"/>
          </a:xfrm>
          <a:prstGeom prst="rect">
            <a:avLst/>
          </a:prstGeom>
        </p:spPr>
      </p:pic>
      <p:pic>
        <p:nvPicPr>
          <p:cNvPr id="7" name="Picture 6"/>
          <p:cNvPicPr>
            <a:picLocks noChangeAspect="1"/>
          </p:cNvPicPr>
          <p:nvPr/>
        </p:nvPicPr>
        <p:blipFill>
          <a:blip r:embed="rId2"/>
          <a:stretch>
            <a:fillRect/>
          </a:stretch>
        </p:blipFill>
        <p:spPr>
          <a:xfrm>
            <a:off x="-15926" y="0"/>
            <a:ext cx="9159926" cy="564444"/>
          </a:xfrm>
          <a:prstGeom prst="rect">
            <a:avLst/>
          </a:prstGeom>
        </p:spPr>
      </p:pic>
      <p:pic>
        <p:nvPicPr>
          <p:cNvPr id="9" name="Picture 8" descr="CCASS-Master-Logo.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34948" y="6025443"/>
            <a:ext cx="3728173" cy="775829"/>
          </a:xfrm>
          <a:prstGeom prst="rect">
            <a:avLst/>
          </a:prstGeom>
        </p:spPr>
      </p:pic>
      <p:sp>
        <p:nvSpPr>
          <p:cNvPr id="13" name="Title 12"/>
          <p:cNvSpPr>
            <a:spLocks noGrp="1"/>
          </p:cNvSpPr>
          <p:nvPr>
            <p:ph type="title"/>
          </p:nvPr>
        </p:nvSpPr>
        <p:spPr/>
        <p:txBody>
          <a:bodyPr/>
          <a:lstStyle/>
          <a:p>
            <a:r>
              <a:rPr lang="en-US" b="1" dirty="0" smtClean="0"/>
              <a:t>Tool 2 - The </a:t>
            </a:r>
            <a:r>
              <a:rPr lang="en-US" b="1" dirty="0"/>
              <a:t>AWL </a:t>
            </a:r>
            <a:r>
              <a:rPr lang="en-US" b="1" dirty="0" err="1"/>
              <a:t>Gapmaker</a:t>
            </a:r>
            <a:r>
              <a:rPr lang="en-US" b="1" dirty="0"/>
              <a:t> </a:t>
            </a:r>
            <a:endParaRPr lang="en-US" dirty="0"/>
          </a:p>
        </p:txBody>
      </p:sp>
      <p:sp>
        <p:nvSpPr>
          <p:cNvPr id="14" name="Content Placeholder 13"/>
          <p:cNvSpPr>
            <a:spLocks noGrp="1"/>
          </p:cNvSpPr>
          <p:nvPr>
            <p:ph idx="1"/>
          </p:nvPr>
        </p:nvSpPr>
        <p:spPr/>
        <p:txBody>
          <a:bodyPr>
            <a:normAutofit lnSpcReduction="10000"/>
          </a:bodyPr>
          <a:lstStyle/>
          <a:p>
            <a:pPr marL="0" indent="0">
              <a:buNone/>
            </a:pPr>
            <a:r>
              <a:rPr lang="en-US" dirty="0"/>
              <a:t>About 400 women and an unknown number of children marched into Valley Forge with the "baggage." Women and children followed soldiers %96 husbands, sons, and fathers %96 throughout the war. They performed critical services </a:t>
            </a:r>
            <a:r>
              <a:rPr lang="en-US" dirty="0" smtClean="0"/>
              <a:t>that        to </a:t>
            </a:r>
            <a:r>
              <a:rPr lang="en-US" dirty="0"/>
              <a:t>the well-being of the officers and men. They also </a:t>
            </a:r>
            <a:r>
              <a:rPr lang="en-US" dirty="0" smtClean="0"/>
              <a:t>         safety</a:t>
            </a:r>
            <a:r>
              <a:rPr lang="en-US" dirty="0"/>
              <a:t>, shelter, and </a:t>
            </a:r>
            <a:r>
              <a:rPr lang="en-US" dirty="0" smtClean="0"/>
              <a:t>       , </a:t>
            </a:r>
            <a:r>
              <a:rPr lang="en-US" dirty="0"/>
              <a:t>for which they were willing to work. They needed the army, and while the officers didn't always want to admit it, the army needed them. </a:t>
            </a:r>
          </a:p>
          <a:p>
            <a:pPr marL="0" indent="0">
              <a:buNone/>
            </a:pPr>
            <a:endParaRPr lang="en-US" dirty="0"/>
          </a:p>
        </p:txBody>
      </p:sp>
      <p:sp>
        <p:nvSpPr>
          <p:cNvPr id="10" name="Rectangle 9"/>
          <p:cNvSpPr/>
          <p:nvPr/>
        </p:nvSpPr>
        <p:spPr>
          <a:xfrm>
            <a:off x="2647301" y="3848878"/>
            <a:ext cx="699796" cy="40121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846584" y="4282751"/>
            <a:ext cx="699796" cy="40121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7759709" y="4250094"/>
            <a:ext cx="699796" cy="40121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903509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0" y="6033956"/>
            <a:ext cx="5079999" cy="838156"/>
          </a:xfrm>
          <a:prstGeom prst="rect">
            <a:avLst/>
          </a:prstGeom>
        </p:spPr>
      </p:pic>
      <p:pic>
        <p:nvPicPr>
          <p:cNvPr id="7" name="Picture 6"/>
          <p:cNvPicPr>
            <a:picLocks noChangeAspect="1"/>
          </p:cNvPicPr>
          <p:nvPr/>
        </p:nvPicPr>
        <p:blipFill>
          <a:blip r:embed="rId2"/>
          <a:stretch>
            <a:fillRect/>
          </a:stretch>
        </p:blipFill>
        <p:spPr>
          <a:xfrm>
            <a:off x="-15926" y="0"/>
            <a:ext cx="9159926" cy="564444"/>
          </a:xfrm>
          <a:prstGeom prst="rect">
            <a:avLst/>
          </a:prstGeom>
        </p:spPr>
      </p:pic>
      <p:pic>
        <p:nvPicPr>
          <p:cNvPr id="9" name="Picture 8" descr="CCASS-Master-Logo.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34948" y="6025443"/>
            <a:ext cx="3728173" cy="775829"/>
          </a:xfrm>
          <a:prstGeom prst="rect">
            <a:avLst/>
          </a:prstGeom>
        </p:spPr>
      </p:pic>
      <p:sp>
        <p:nvSpPr>
          <p:cNvPr id="13" name="Title 12"/>
          <p:cNvSpPr>
            <a:spLocks noGrp="1"/>
          </p:cNvSpPr>
          <p:nvPr>
            <p:ph type="title"/>
          </p:nvPr>
        </p:nvSpPr>
        <p:spPr/>
        <p:txBody>
          <a:bodyPr/>
          <a:lstStyle/>
          <a:p>
            <a:r>
              <a:rPr lang="en-US" dirty="0" smtClean="0"/>
              <a:t>Tool 3 - </a:t>
            </a:r>
            <a:r>
              <a:rPr lang="en-US" dirty="0"/>
              <a:t>The AWL Highlighter</a:t>
            </a:r>
          </a:p>
        </p:txBody>
      </p:sp>
      <p:sp>
        <p:nvSpPr>
          <p:cNvPr id="14" name="Content Placeholder 13"/>
          <p:cNvSpPr>
            <a:spLocks noGrp="1"/>
          </p:cNvSpPr>
          <p:nvPr>
            <p:ph idx="1"/>
          </p:nvPr>
        </p:nvSpPr>
        <p:spPr/>
        <p:txBody>
          <a:bodyPr>
            <a:normAutofit fontScale="77500" lnSpcReduction="20000"/>
          </a:bodyPr>
          <a:lstStyle/>
          <a:p>
            <a:r>
              <a:rPr lang="en-US" dirty="0"/>
              <a:t>This program will identify core academic vocabulary in a text, using the Academic Word List. </a:t>
            </a:r>
            <a:endParaRPr lang="en-US" dirty="0" smtClean="0"/>
          </a:p>
          <a:p>
            <a:r>
              <a:rPr lang="en-US" dirty="0" smtClean="0"/>
              <a:t>Type </a:t>
            </a:r>
            <a:r>
              <a:rPr lang="en-US" dirty="0"/>
              <a:t>or paste your text into the box </a:t>
            </a:r>
            <a:r>
              <a:rPr lang="en-US" dirty="0" smtClean="0"/>
              <a:t>provided. </a:t>
            </a:r>
          </a:p>
          <a:p>
            <a:r>
              <a:rPr lang="en-US" dirty="0" smtClean="0"/>
              <a:t>Select </a:t>
            </a:r>
            <a:r>
              <a:rPr lang="en-US" dirty="0"/>
              <a:t>the </a:t>
            </a:r>
            <a:r>
              <a:rPr lang="en-US" dirty="0" err="1">
                <a:hlinkClick r:id="rId4"/>
              </a:rPr>
              <a:t>sublist</a:t>
            </a:r>
            <a:r>
              <a:rPr lang="en-US" dirty="0"/>
              <a:t> level you want to use. In this program each level includes all the previous levels i.e. level 5 includes levels 1 to 4 as well. </a:t>
            </a:r>
            <a:endParaRPr lang="en-US" dirty="0" smtClean="0"/>
          </a:p>
          <a:p>
            <a:r>
              <a:rPr lang="en-US" dirty="0" smtClean="0"/>
              <a:t>Click </a:t>
            </a:r>
            <a:r>
              <a:rPr lang="en-US" dirty="0"/>
              <a:t>on submit. </a:t>
            </a:r>
            <a:endParaRPr lang="en-US" dirty="0" smtClean="0"/>
          </a:p>
          <a:p>
            <a:r>
              <a:rPr lang="en-US" dirty="0" smtClean="0"/>
              <a:t>The </a:t>
            </a:r>
            <a:r>
              <a:rPr lang="en-US" dirty="0"/>
              <a:t>text will be returned as a new web page with words from the Academic Word List, at the levels selected, </a:t>
            </a:r>
            <a:r>
              <a:rPr lang="en-US" b="1" dirty="0"/>
              <a:t>highlighted</a:t>
            </a:r>
            <a:r>
              <a:rPr lang="en-US" dirty="0"/>
              <a:t> in bold type. </a:t>
            </a:r>
            <a:endParaRPr lang="en-US" dirty="0" smtClean="0"/>
          </a:p>
          <a:p>
            <a:pPr marL="0" indent="0">
              <a:buNone/>
            </a:pPr>
            <a:endParaRPr lang="en-US" dirty="0" smtClean="0"/>
          </a:p>
          <a:p>
            <a:r>
              <a:rPr lang="en-US" dirty="0">
                <a:hlinkClick r:id="rId5"/>
              </a:rPr>
              <a:t>http://</a:t>
            </a:r>
            <a:r>
              <a:rPr lang="en-US" dirty="0" smtClean="0">
                <a:hlinkClick r:id="rId5"/>
              </a:rPr>
              <a:t>www.nottingham.ac.uk/alzsh3/acvocab/awlhighlighter.htm</a:t>
            </a:r>
            <a:r>
              <a:rPr lang="en-US" dirty="0" smtClean="0"/>
              <a:t> </a:t>
            </a:r>
            <a:endParaRPr lang="en-US" dirty="0"/>
          </a:p>
        </p:txBody>
      </p:sp>
    </p:spTree>
    <p:extLst>
      <p:ext uri="{BB962C8B-B14F-4D97-AF65-F5344CB8AC3E}">
        <p14:creationId xmlns:p14="http://schemas.microsoft.com/office/powerpoint/2010/main" val="20130729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0" y="6033956"/>
            <a:ext cx="5079999" cy="838156"/>
          </a:xfrm>
          <a:prstGeom prst="rect">
            <a:avLst/>
          </a:prstGeom>
        </p:spPr>
      </p:pic>
      <p:pic>
        <p:nvPicPr>
          <p:cNvPr id="7" name="Picture 6"/>
          <p:cNvPicPr>
            <a:picLocks noChangeAspect="1"/>
          </p:cNvPicPr>
          <p:nvPr/>
        </p:nvPicPr>
        <p:blipFill>
          <a:blip r:embed="rId2"/>
          <a:stretch>
            <a:fillRect/>
          </a:stretch>
        </p:blipFill>
        <p:spPr>
          <a:xfrm>
            <a:off x="-15926" y="0"/>
            <a:ext cx="9159926" cy="564444"/>
          </a:xfrm>
          <a:prstGeom prst="rect">
            <a:avLst/>
          </a:prstGeom>
        </p:spPr>
      </p:pic>
      <p:pic>
        <p:nvPicPr>
          <p:cNvPr id="9" name="Picture 8" descr="CCASS-Master-Logo.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34948" y="6025443"/>
            <a:ext cx="3728173" cy="775829"/>
          </a:xfrm>
          <a:prstGeom prst="rect">
            <a:avLst/>
          </a:prstGeom>
        </p:spPr>
      </p:pic>
      <p:sp>
        <p:nvSpPr>
          <p:cNvPr id="13" name="Title 12"/>
          <p:cNvSpPr>
            <a:spLocks noGrp="1"/>
          </p:cNvSpPr>
          <p:nvPr>
            <p:ph type="title"/>
          </p:nvPr>
        </p:nvSpPr>
        <p:spPr/>
        <p:txBody>
          <a:bodyPr/>
          <a:lstStyle/>
          <a:p>
            <a:r>
              <a:rPr lang="en-US" dirty="0" smtClean="0"/>
              <a:t>Tool 3 - </a:t>
            </a:r>
            <a:r>
              <a:rPr lang="en-US" dirty="0"/>
              <a:t>The AWL Highlighter</a:t>
            </a:r>
          </a:p>
        </p:txBody>
      </p:sp>
      <p:sp>
        <p:nvSpPr>
          <p:cNvPr id="14" name="Content Placeholder 13"/>
          <p:cNvSpPr>
            <a:spLocks noGrp="1"/>
          </p:cNvSpPr>
          <p:nvPr>
            <p:ph idx="1"/>
          </p:nvPr>
        </p:nvSpPr>
        <p:spPr/>
        <p:txBody>
          <a:bodyPr>
            <a:normAutofit fontScale="85000" lnSpcReduction="10000"/>
          </a:bodyPr>
          <a:lstStyle/>
          <a:p>
            <a:r>
              <a:rPr lang="en-US" dirty="0"/>
              <a:t>Remembering the ladies </a:t>
            </a:r>
          </a:p>
          <a:p>
            <a:r>
              <a:rPr lang="en-US" dirty="0"/>
              <a:t>About 400 women and an unknown number of children marched into Valley Forge with the "baggage." Women and children followed soldiers %96 husbands, sons, and fathers %96 throughout the war. They performed critical services that </a:t>
            </a:r>
            <a:r>
              <a:rPr lang="en-US" b="1" dirty="0"/>
              <a:t>contributed </a:t>
            </a:r>
            <a:r>
              <a:rPr lang="en-US" dirty="0"/>
              <a:t>to the well-being of the officers and men. They also </a:t>
            </a:r>
            <a:r>
              <a:rPr lang="en-US" b="1" dirty="0"/>
              <a:t>sought </a:t>
            </a:r>
            <a:r>
              <a:rPr lang="en-US" dirty="0"/>
              <a:t>safety, shelter, and </a:t>
            </a:r>
            <a:r>
              <a:rPr lang="en-US" b="1" dirty="0"/>
              <a:t>sustenance, </a:t>
            </a:r>
            <a:r>
              <a:rPr lang="en-US" dirty="0"/>
              <a:t>for which they were willing to work. They needed the army, and while the officers didn't always want to admit it, the army needed them. </a:t>
            </a:r>
          </a:p>
          <a:p>
            <a:pPr marL="0" indent="0">
              <a:buNone/>
            </a:pPr>
            <a:endParaRPr lang="en-US" dirty="0"/>
          </a:p>
        </p:txBody>
      </p:sp>
    </p:spTree>
    <p:extLst>
      <p:ext uri="{BB962C8B-B14F-4D97-AF65-F5344CB8AC3E}">
        <p14:creationId xmlns:p14="http://schemas.microsoft.com/office/powerpoint/2010/main" val="322671517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0" y="6033956"/>
            <a:ext cx="5079999" cy="838156"/>
          </a:xfrm>
          <a:prstGeom prst="rect">
            <a:avLst/>
          </a:prstGeom>
        </p:spPr>
      </p:pic>
      <p:pic>
        <p:nvPicPr>
          <p:cNvPr id="7" name="Picture 6"/>
          <p:cNvPicPr>
            <a:picLocks noChangeAspect="1"/>
          </p:cNvPicPr>
          <p:nvPr/>
        </p:nvPicPr>
        <p:blipFill>
          <a:blip r:embed="rId2"/>
          <a:stretch>
            <a:fillRect/>
          </a:stretch>
        </p:blipFill>
        <p:spPr>
          <a:xfrm>
            <a:off x="-15926" y="0"/>
            <a:ext cx="9159926" cy="564444"/>
          </a:xfrm>
          <a:prstGeom prst="rect">
            <a:avLst/>
          </a:prstGeom>
        </p:spPr>
      </p:pic>
      <p:pic>
        <p:nvPicPr>
          <p:cNvPr id="9" name="Picture 8" descr="CCASS-Master-Logo.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34948" y="6025443"/>
            <a:ext cx="3728173" cy="775829"/>
          </a:xfrm>
          <a:prstGeom prst="rect">
            <a:avLst/>
          </a:prstGeom>
        </p:spPr>
      </p:pic>
      <p:sp>
        <p:nvSpPr>
          <p:cNvPr id="13" name="Title 12"/>
          <p:cNvSpPr>
            <a:spLocks noGrp="1"/>
          </p:cNvSpPr>
          <p:nvPr>
            <p:ph type="title"/>
          </p:nvPr>
        </p:nvSpPr>
        <p:spPr/>
        <p:txBody>
          <a:bodyPr/>
          <a:lstStyle/>
          <a:p>
            <a:r>
              <a:rPr lang="en-US" dirty="0" smtClean="0"/>
              <a:t>Tool 4  -  Reading Maturity Metric</a:t>
            </a:r>
            <a:endParaRPr lang="en-US" dirty="0"/>
          </a:p>
        </p:txBody>
      </p:sp>
      <p:sp>
        <p:nvSpPr>
          <p:cNvPr id="14" name="Content Placeholder 13"/>
          <p:cNvSpPr>
            <a:spLocks noGrp="1"/>
          </p:cNvSpPr>
          <p:nvPr>
            <p:ph idx="1"/>
          </p:nvPr>
        </p:nvSpPr>
        <p:spPr/>
        <p:txBody>
          <a:bodyPr/>
          <a:lstStyle/>
          <a:p>
            <a:r>
              <a:rPr lang="en-US" dirty="0" smtClean="0"/>
              <a:t>Provides a grade level score: 9.1</a:t>
            </a:r>
          </a:p>
          <a:p>
            <a:r>
              <a:rPr lang="en-US" dirty="0" smtClean="0"/>
              <a:t>Identifies the Common Core Grade Band: 6 – 10</a:t>
            </a:r>
          </a:p>
          <a:p>
            <a:r>
              <a:rPr lang="en-US" dirty="0" smtClean="0"/>
              <a:t>Identifies ‘Top Maturity Words’: </a:t>
            </a:r>
            <a:r>
              <a:rPr lang="en-US" dirty="0" err="1" smtClean="0"/>
              <a:t>biddle</a:t>
            </a:r>
            <a:r>
              <a:rPr lang="en-US" dirty="0" smtClean="0"/>
              <a:t>, moral, entertained, demand, sustenance, contributed and increased</a:t>
            </a:r>
          </a:p>
          <a:p>
            <a:r>
              <a:rPr lang="en-US" dirty="0" smtClean="0"/>
              <a:t>Highlights the selected words within the text to show the words in context</a:t>
            </a:r>
            <a:endParaRPr lang="en-US" dirty="0"/>
          </a:p>
        </p:txBody>
      </p:sp>
    </p:spTree>
    <p:extLst>
      <p:ext uri="{BB962C8B-B14F-4D97-AF65-F5344CB8AC3E}">
        <p14:creationId xmlns:p14="http://schemas.microsoft.com/office/powerpoint/2010/main" val="150591086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0" y="6033956"/>
            <a:ext cx="5079999" cy="838156"/>
          </a:xfrm>
          <a:prstGeom prst="rect">
            <a:avLst/>
          </a:prstGeom>
        </p:spPr>
      </p:pic>
      <p:pic>
        <p:nvPicPr>
          <p:cNvPr id="7" name="Picture 6"/>
          <p:cNvPicPr>
            <a:picLocks noChangeAspect="1"/>
          </p:cNvPicPr>
          <p:nvPr/>
        </p:nvPicPr>
        <p:blipFill>
          <a:blip r:embed="rId2"/>
          <a:stretch>
            <a:fillRect/>
          </a:stretch>
        </p:blipFill>
        <p:spPr>
          <a:xfrm>
            <a:off x="-15926" y="0"/>
            <a:ext cx="9159926" cy="564444"/>
          </a:xfrm>
          <a:prstGeom prst="rect">
            <a:avLst/>
          </a:prstGeom>
        </p:spPr>
      </p:pic>
      <p:pic>
        <p:nvPicPr>
          <p:cNvPr id="9" name="Picture 8" descr="CCASS-Master-Logo.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34948" y="6025443"/>
            <a:ext cx="3728173" cy="775829"/>
          </a:xfrm>
          <a:prstGeom prst="rect">
            <a:avLst/>
          </a:prstGeom>
        </p:spPr>
      </p:pic>
      <p:sp>
        <p:nvSpPr>
          <p:cNvPr id="13" name="Title 12"/>
          <p:cNvSpPr>
            <a:spLocks noGrp="1"/>
          </p:cNvSpPr>
          <p:nvPr>
            <p:ph type="title"/>
          </p:nvPr>
        </p:nvSpPr>
        <p:spPr/>
        <p:txBody>
          <a:bodyPr/>
          <a:lstStyle/>
          <a:p>
            <a:r>
              <a:rPr lang="en-US" dirty="0" smtClean="0"/>
              <a:t>A few online resources</a:t>
            </a:r>
            <a:endParaRPr lang="en-US" dirty="0"/>
          </a:p>
        </p:txBody>
      </p:sp>
      <p:sp>
        <p:nvSpPr>
          <p:cNvPr id="14" name="Content Placeholder 13"/>
          <p:cNvSpPr>
            <a:spLocks noGrp="1"/>
          </p:cNvSpPr>
          <p:nvPr>
            <p:ph idx="1"/>
          </p:nvPr>
        </p:nvSpPr>
        <p:spPr/>
        <p:txBody>
          <a:bodyPr>
            <a:normAutofit fontScale="85000" lnSpcReduction="20000"/>
          </a:bodyPr>
          <a:lstStyle/>
          <a:p>
            <a:r>
              <a:rPr lang="en-US" dirty="0" smtClean="0">
                <a:hlinkClick r:id="rId4"/>
              </a:rPr>
              <a:t>www.manythings.org/vocabulary/games</a:t>
            </a:r>
            <a:endParaRPr lang="en-US" dirty="0" smtClean="0"/>
          </a:p>
          <a:p>
            <a:r>
              <a:rPr lang="en-US" dirty="0" smtClean="0"/>
              <a:t>Interactive games, puzzles and quizzes – uses basic ESL/ELL word lists but provides good ideas for making classroom activities</a:t>
            </a:r>
          </a:p>
          <a:p>
            <a:r>
              <a:rPr lang="en-US" dirty="0" smtClean="0">
                <a:hlinkClick r:id="rId5"/>
              </a:rPr>
              <a:t>www.Flocabulary.com</a:t>
            </a:r>
            <a:endParaRPr lang="en-US" dirty="0" smtClean="0"/>
          </a:p>
          <a:p>
            <a:r>
              <a:rPr lang="en-US" dirty="0" smtClean="0"/>
              <a:t>Has free 14-day trial – uses raps to teach words, has a variety of other ways to teach the words, provides graded wordlists</a:t>
            </a:r>
          </a:p>
          <a:p>
            <a:r>
              <a:rPr lang="en-US" dirty="0" smtClean="0">
                <a:hlinkClick r:id="rId6"/>
              </a:rPr>
              <a:t>www.academicvocabularyexercises.com/</a:t>
            </a:r>
            <a:endParaRPr lang="en-US" dirty="0" smtClean="0"/>
          </a:p>
          <a:p>
            <a:r>
              <a:rPr lang="en-US" dirty="0" smtClean="0"/>
              <a:t>Over 500 exercises using the General Service List and Academic Vocabulary words</a:t>
            </a:r>
            <a:endParaRPr lang="en-US" dirty="0"/>
          </a:p>
        </p:txBody>
      </p:sp>
    </p:spTree>
    <p:extLst>
      <p:ext uri="{BB962C8B-B14F-4D97-AF65-F5344CB8AC3E}">
        <p14:creationId xmlns:p14="http://schemas.microsoft.com/office/powerpoint/2010/main" val="14743836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0" y="6649086"/>
            <a:ext cx="9159926" cy="223025"/>
          </a:xfrm>
          <a:prstGeom prst="rect">
            <a:avLst/>
          </a:prstGeom>
        </p:spPr>
      </p:pic>
      <p:pic>
        <p:nvPicPr>
          <p:cNvPr id="12" name="Picture 11"/>
          <p:cNvPicPr>
            <a:picLocks noChangeAspect="1"/>
          </p:cNvPicPr>
          <p:nvPr/>
        </p:nvPicPr>
        <p:blipFill>
          <a:blip r:embed="rId3"/>
          <a:stretch>
            <a:fillRect/>
          </a:stretch>
        </p:blipFill>
        <p:spPr>
          <a:xfrm>
            <a:off x="-85337" y="-5360"/>
            <a:ext cx="9175852" cy="451556"/>
          </a:xfrm>
          <a:prstGeom prst="rect">
            <a:avLst/>
          </a:prstGeom>
        </p:spPr>
      </p:pic>
      <p:sp>
        <p:nvSpPr>
          <p:cNvPr id="14" name="TextBox 13"/>
          <p:cNvSpPr txBox="1"/>
          <p:nvPr/>
        </p:nvSpPr>
        <p:spPr>
          <a:xfrm>
            <a:off x="2059475" y="949151"/>
            <a:ext cx="7084526" cy="646331"/>
          </a:xfrm>
          <a:prstGeom prst="rect">
            <a:avLst/>
          </a:prstGeom>
          <a:noFill/>
        </p:spPr>
        <p:txBody>
          <a:bodyPr wrap="square" rtlCol="0">
            <a:spAutoFit/>
          </a:bodyPr>
          <a:lstStyle/>
          <a:p>
            <a:endParaRPr lang="en-US" sz="3600" b="1" dirty="0">
              <a:solidFill>
                <a:schemeClr val="tx2"/>
              </a:solidFill>
              <a:latin typeface="Helvetica"/>
              <a:cs typeface="Helvetica"/>
            </a:endParaRPr>
          </a:p>
        </p:txBody>
      </p:sp>
      <p:sp>
        <p:nvSpPr>
          <p:cNvPr id="15" name="TextBox 14"/>
          <p:cNvSpPr txBox="1"/>
          <p:nvPr/>
        </p:nvSpPr>
        <p:spPr>
          <a:xfrm>
            <a:off x="2059475" y="2484673"/>
            <a:ext cx="3373200" cy="276999"/>
          </a:xfrm>
          <a:prstGeom prst="rect">
            <a:avLst/>
          </a:prstGeom>
          <a:noFill/>
        </p:spPr>
        <p:txBody>
          <a:bodyPr wrap="square" rtlCol="0">
            <a:spAutoFit/>
          </a:bodyPr>
          <a:lstStyle/>
          <a:p>
            <a:endParaRPr lang="en-US" sz="1200" dirty="0">
              <a:latin typeface="Helvetica"/>
              <a:cs typeface="Helvetica"/>
            </a:endParaRPr>
          </a:p>
        </p:txBody>
      </p:sp>
      <p:pic>
        <p:nvPicPr>
          <p:cNvPr id="3" name="Picture 2" descr="CCASS-Master-Logo.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38503" y="5630332"/>
            <a:ext cx="3728173" cy="775829"/>
          </a:xfrm>
          <a:prstGeom prst="rect">
            <a:avLst/>
          </a:prstGeom>
        </p:spPr>
      </p:pic>
      <p:sp>
        <p:nvSpPr>
          <p:cNvPr id="5" name="Title 4"/>
          <p:cNvSpPr>
            <a:spLocks noGrp="1"/>
          </p:cNvSpPr>
          <p:nvPr>
            <p:ph type="title"/>
          </p:nvPr>
        </p:nvSpPr>
        <p:spPr/>
        <p:txBody>
          <a:bodyPr>
            <a:normAutofit/>
          </a:bodyPr>
          <a:lstStyle/>
          <a:p>
            <a:r>
              <a:rPr lang="en-US" sz="2000" b="1" dirty="0" smtClean="0">
                <a:solidFill>
                  <a:schemeClr val="tx2"/>
                </a:solidFill>
                <a:latin typeface="Helvetica"/>
                <a:cs typeface="Helvetica"/>
              </a:rPr>
              <a:t/>
            </a:r>
            <a:br>
              <a:rPr lang="en-US" sz="2000" b="1" dirty="0" smtClean="0">
                <a:solidFill>
                  <a:schemeClr val="tx2"/>
                </a:solidFill>
                <a:latin typeface="Helvetica"/>
                <a:cs typeface="Helvetica"/>
              </a:rPr>
            </a:br>
            <a:r>
              <a:rPr lang="en-US" sz="2000" b="1" dirty="0" smtClean="0">
                <a:solidFill>
                  <a:schemeClr val="tx2"/>
                </a:solidFill>
                <a:latin typeface="Helvetica"/>
                <a:cs typeface="Helvetica"/>
              </a:rPr>
              <a:t>Viewing </a:t>
            </a:r>
            <a:r>
              <a:rPr lang="en-US" sz="2000" b="1" dirty="0">
                <a:solidFill>
                  <a:schemeClr val="tx2"/>
                </a:solidFill>
                <a:latin typeface="Helvetica"/>
                <a:cs typeface="Helvetica"/>
              </a:rPr>
              <a:t>Urban Youth as Language Minorities: </a:t>
            </a:r>
            <a:r>
              <a:rPr lang="en-US" sz="2000" dirty="0">
                <a:solidFill>
                  <a:schemeClr val="tx2"/>
                </a:solidFill>
                <a:latin typeface="Helvetica"/>
                <a:cs typeface="Helvetica"/>
              </a:rPr>
              <a:t>Utilizing Vocabulary Tools from ESL Research in Your </a:t>
            </a:r>
            <a:r>
              <a:rPr lang="en-US" sz="2000" dirty="0" smtClean="0">
                <a:solidFill>
                  <a:schemeClr val="tx2"/>
                </a:solidFill>
                <a:latin typeface="Helvetica"/>
                <a:cs typeface="Helvetica"/>
              </a:rPr>
              <a:t>Classroom</a:t>
            </a:r>
            <a:endParaRPr lang="en-US" sz="2000" dirty="0"/>
          </a:p>
        </p:txBody>
      </p:sp>
      <p:sp>
        <p:nvSpPr>
          <p:cNvPr id="6" name="Content Placeholder 5"/>
          <p:cNvSpPr>
            <a:spLocks noGrp="1"/>
          </p:cNvSpPr>
          <p:nvPr>
            <p:ph idx="1"/>
          </p:nvPr>
        </p:nvSpPr>
        <p:spPr/>
        <p:txBody>
          <a:bodyPr/>
          <a:lstStyle/>
          <a:p>
            <a:pPr marL="0" indent="0">
              <a:buNone/>
            </a:pPr>
            <a:r>
              <a:rPr lang="en-US" dirty="0"/>
              <a:t>Everyone’s English is “good” English but everyone’s English may not be the academic language of the classroom. This workshop will share techniques from ESL research that will support vocabulary development in any classroom.</a:t>
            </a:r>
          </a:p>
          <a:p>
            <a:pPr marL="0" indent="0">
              <a:buNone/>
            </a:pPr>
            <a:endParaRPr lang="en-US" dirty="0"/>
          </a:p>
        </p:txBody>
      </p:sp>
    </p:spTree>
    <p:extLst>
      <p:ext uri="{BB962C8B-B14F-4D97-AF65-F5344CB8AC3E}">
        <p14:creationId xmlns:p14="http://schemas.microsoft.com/office/powerpoint/2010/main" val="15599699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0" y="6033956"/>
            <a:ext cx="5079999" cy="838156"/>
          </a:xfrm>
          <a:prstGeom prst="rect">
            <a:avLst/>
          </a:prstGeom>
        </p:spPr>
      </p:pic>
      <p:pic>
        <p:nvPicPr>
          <p:cNvPr id="7" name="Picture 6"/>
          <p:cNvPicPr>
            <a:picLocks noChangeAspect="1"/>
          </p:cNvPicPr>
          <p:nvPr/>
        </p:nvPicPr>
        <p:blipFill>
          <a:blip r:embed="rId2"/>
          <a:stretch>
            <a:fillRect/>
          </a:stretch>
        </p:blipFill>
        <p:spPr>
          <a:xfrm>
            <a:off x="-15926" y="0"/>
            <a:ext cx="9159926" cy="564444"/>
          </a:xfrm>
          <a:prstGeom prst="rect">
            <a:avLst/>
          </a:prstGeom>
        </p:spPr>
      </p:pic>
      <p:pic>
        <p:nvPicPr>
          <p:cNvPr id="9" name="Picture 8" descr="CCASS-Master-Logo.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34948" y="6025443"/>
            <a:ext cx="3728173" cy="775829"/>
          </a:xfrm>
          <a:prstGeom prst="rect">
            <a:avLst/>
          </a:prstGeom>
        </p:spPr>
      </p:pic>
      <p:sp>
        <p:nvSpPr>
          <p:cNvPr id="13" name="Title 12"/>
          <p:cNvSpPr>
            <a:spLocks noGrp="1"/>
          </p:cNvSpPr>
          <p:nvPr>
            <p:ph type="title"/>
          </p:nvPr>
        </p:nvSpPr>
        <p:spPr/>
        <p:txBody>
          <a:bodyPr/>
          <a:lstStyle/>
          <a:p>
            <a:r>
              <a:rPr lang="en-US" dirty="0" smtClean="0"/>
              <a:t>Contact Information</a:t>
            </a:r>
            <a:endParaRPr lang="en-US" dirty="0"/>
          </a:p>
        </p:txBody>
      </p:sp>
      <p:sp>
        <p:nvSpPr>
          <p:cNvPr id="14" name="Content Placeholder 13"/>
          <p:cNvSpPr>
            <a:spLocks noGrp="1"/>
          </p:cNvSpPr>
          <p:nvPr>
            <p:ph idx="1"/>
          </p:nvPr>
        </p:nvSpPr>
        <p:spPr/>
        <p:txBody>
          <a:bodyPr/>
          <a:lstStyle/>
          <a:p>
            <a:pPr marL="0" indent="0">
              <a:buNone/>
            </a:pPr>
            <a:r>
              <a:rPr lang="en-US" dirty="0" smtClean="0"/>
              <a:t>Beverly </a:t>
            </a:r>
            <a:r>
              <a:rPr lang="en-US" dirty="0" err="1" smtClean="0"/>
              <a:t>Rowls</a:t>
            </a:r>
            <a:endParaRPr lang="en-US" dirty="0" smtClean="0"/>
          </a:p>
          <a:p>
            <a:pPr marL="0" indent="0">
              <a:buNone/>
            </a:pPr>
            <a:r>
              <a:rPr lang="en-US" dirty="0" smtClean="0"/>
              <a:t>Senior Literacy Specialist</a:t>
            </a:r>
          </a:p>
          <a:p>
            <a:pPr marL="0" indent="0">
              <a:buNone/>
            </a:pPr>
            <a:r>
              <a:rPr lang="en-US" dirty="0" smtClean="0"/>
              <a:t>Center for College Access and Success</a:t>
            </a:r>
          </a:p>
          <a:p>
            <a:pPr marL="0" indent="0">
              <a:buNone/>
            </a:pPr>
            <a:r>
              <a:rPr lang="en-US" dirty="0" smtClean="0"/>
              <a:t>Northeastern Illinois University</a:t>
            </a:r>
          </a:p>
          <a:p>
            <a:pPr marL="0" indent="0">
              <a:buNone/>
            </a:pPr>
            <a:r>
              <a:rPr lang="en-US" dirty="0" smtClean="0"/>
              <a:t>B-rowls@neiu.edu</a:t>
            </a:r>
            <a:endParaRPr lang="en-US" dirty="0"/>
          </a:p>
        </p:txBody>
      </p:sp>
    </p:spTree>
    <p:extLst>
      <p:ext uri="{BB962C8B-B14F-4D97-AF65-F5344CB8AC3E}">
        <p14:creationId xmlns:p14="http://schemas.microsoft.com/office/powerpoint/2010/main" val="22411965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0" y="6033956"/>
            <a:ext cx="5079999" cy="838156"/>
          </a:xfrm>
          <a:prstGeom prst="rect">
            <a:avLst/>
          </a:prstGeom>
        </p:spPr>
      </p:pic>
      <p:pic>
        <p:nvPicPr>
          <p:cNvPr id="7" name="Picture 6"/>
          <p:cNvPicPr>
            <a:picLocks noChangeAspect="1"/>
          </p:cNvPicPr>
          <p:nvPr/>
        </p:nvPicPr>
        <p:blipFill>
          <a:blip r:embed="rId3"/>
          <a:stretch>
            <a:fillRect/>
          </a:stretch>
        </p:blipFill>
        <p:spPr>
          <a:xfrm>
            <a:off x="-1815" y="0"/>
            <a:ext cx="9159926" cy="564444"/>
          </a:xfrm>
          <a:prstGeom prst="rect">
            <a:avLst/>
          </a:prstGeom>
        </p:spPr>
      </p:pic>
      <p:pic>
        <p:nvPicPr>
          <p:cNvPr id="9" name="Picture 8" descr="CCASS-Master-Logo.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34948" y="6025443"/>
            <a:ext cx="3728173" cy="775829"/>
          </a:xfrm>
          <a:prstGeom prst="rect">
            <a:avLst/>
          </a:prstGeom>
        </p:spPr>
      </p:pic>
      <p:sp>
        <p:nvSpPr>
          <p:cNvPr id="3" name="Title 2"/>
          <p:cNvSpPr>
            <a:spLocks noGrp="1"/>
          </p:cNvSpPr>
          <p:nvPr>
            <p:ph type="title"/>
          </p:nvPr>
        </p:nvSpPr>
        <p:spPr/>
        <p:txBody>
          <a:bodyPr/>
          <a:lstStyle/>
          <a:p>
            <a:r>
              <a:rPr lang="en-US" dirty="0" smtClean="0"/>
              <a:t>Language Minority Students</a:t>
            </a:r>
            <a:endParaRPr lang="en-US" dirty="0"/>
          </a:p>
        </p:txBody>
      </p:sp>
      <p:sp>
        <p:nvSpPr>
          <p:cNvPr id="4" name="Content Placeholder 3"/>
          <p:cNvSpPr>
            <a:spLocks noGrp="1"/>
          </p:cNvSpPr>
          <p:nvPr>
            <p:ph idx="1"/>
          </p:nvPr>
        </p:nvSpPr>
        <p:spPr/>
        <p:txBody>
          <a:bodyPr>
            <a:normAutofit fontScale="92500" lnSpcReduction="10000"/>
          </a:bodyPr>
          <a:lstStyle/>
          <a:p>
            <a:r>
              <a:rPr lang="en-US" dirty="0" smtClean="0"/>
              <a:t>In many school districts, </a:t>
            </a:r>
            <a:r>
              <a:rPr lang="en-US" dirty="0"/>
              <a:t>languages of Central and South America, Africa, and Asia mix with American dialects, creating classrooms in which </a:t>
            </a:r>
            <a:r>
              <a:rPr lang="en-US" dirty="0" smtClean="0"/>
              <a:t>communication, and reading, </a:t>
            </a:r>
            <a:r>
              <a:rPr lang="en-US" dirty="0"/>
              <a:t>is difficult</a:t>
            </a:r>
            <a:r>
              <a:rPr lang="en-US" dirty="0" smtClean="0"/>
              <a:t>.</a:t>
            </a:r>
          </a:p>
          <a:p>
            <a:r>
              <a:rPr lang="en-US" dirty="0" smtClean="0"/>
              <a:t>For many of these students English is not the language spoken at home; these students are usually known </a:t>
            </a:r>
            <a:r>
              <a:rPr lang="en-US" dirty="0"/>
              <a:t>as English </a:t>
            </a:r>
            <a:r>
              <a:rPr lang="en-US" dirty="0" smtClean="0"/>
              <a:t>language learners</a:t>
            </a:r>
            <a:r>
              <a:rPr lang="en-US" dirty="0"/>
              <a:t>.</a:t>
            </a:r>
          </a:p>
          <a:p>
            <a:r>
              <a:rPr lang="en-US" dirty="0"/>
              <a:t>Language </a:t>
            </a:r>
            <a:r>
              <a:rPr lang="en-US" dirty="0" smtClean="0"/>
              <a:t>minority students are ones who speak English at home, but not the variety that is valued and promoted in school </a:t>
            </a:r>
            <a:r>
              <a:rPr lang="en-US" sz="1900" dirty="0" smtClean="0"/>
              <a:t>(Dr. Lily Wong Fillmore).</a:t>
            </a:r>
            <a:endParaRPr lang="en-US" sz="1900" dirty="0"/>
          </a:p>
        </p:txBody>
      </p:sp>
    </p:spTree>
    <p:extLst>
      <p:ext uri="{BB962C8B-B14F-4D97-AF65-F5344CB8AC3E}">
        <p14:creationId xmlns:p14="http://schemas.microsoft.com/office/powerpoint/2010/main" val="39535092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0" y="6033956"/>
            <a:ext cx="5079999" cy="838156"/>
          </a:xfrm>
          <a:prstGeom prst="rect">
            <a:avLst/>
          </a:prstGeom>
        </p:spPr>
      </p:pic>
      <p:pic>
        <p:nvPicPr>
          <p:cNvPr id="7" name="Picture 6"/>
          <p:cNvPicPr>
            <a:picLocks noChangeAspect="1"/>
          </p:cNvPicPr>
          <p:nvPr/>
        </p:nvPicPr>
        <p:blipFill>
          <a:blip r:embed="rId2"/>
          <a:stretch>
            <a:fillRect/>
          </a:stretch>
        </p:blipFill>
        <p:spPr>
          <a:xfrm>
            <a:off x="-15926" y="0"/>
            <a:ext cx="9159926" cy="564444"/>
          </a:xfrm>
          <a:prstGeom prst="rect">
            <a:avLst/>
          </a:prstGeom>
        </p:spPr>
      </p:pic>
      <p:pic>
        <p:nvPicPr>
          <p:cNvPr id="9" name="Picture 8" descr="CCASS-Master-Logo.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34948" y="6025443"/>
            <a:ext cx="3728173" cy="775829"/>
          </a:xfrm>
          <a:prstGeom prst="rect">
            <a:avLst/>
          </a:prstGeom>
        </p:spPr>
      </p:pic>
      <p:sp>
        <p:nvSpPr>
          <p:cNvPr id="3" name="Title 2"/>
          <p:cNvSpPr>
            <a:spLocks noGrp="1"/>
          </p:cNvSpPr>
          <p:nvPr>
            <p:ph type="title"/>
          </p:nvPr>
        </p:nvSpPr>
        <p:spPr/>
        <p:txBody>
          <a:bodyPr/>
          <a:lstStyle/>
          <a:p>
            <a:r>
              <a:rPr lang="en-US" dirty="0" smtClean="0"/>
              <a:t>The Problem</a:t>
            </a:r>
            <a:endParaRPr lang="en-US" dirty="0"/>
          </a:p>
        </p:txBody>
      </p:sp>
      <p:sp>
        <p:nvSpPr>
          <p:cNvPr id="2" name="Content Placeholder 1"/>
          <p:cNvSpPr>
            <a:spLocks noGrp="1"/>
          </p:cNvSpPr>
          <p:nvPr>
            <p:ph idx="1"/>
          </p:nvPr>
        </p:nvSpPr>
        <p:spPr/>
        <p:txBody>
          <a:bodyPr/>
          <a:lstStyle/>
          <a:p>
            <a:r>
              <a:rPr lang="en-US" dirty="0" smtClean="0"/>
              <a:t>Too many urban students arrive at the middle school level reading two or more grade levels below the grade they are in.</a:t>
            </a:r>
          </a:p>
          <a:p>
            <a:r>
              <a:rPr lang="en-US" dirty="0" smtClean="0"/>
              <a:t>There are too many reasons why this happens to cover in this workshop.</a:t>
            </a:r>
          </a:p>
          <a:p>
            <a:r>
              <a:rPr lang="en-US" dirty="0" smtClean="0"/>
              <a:t>One major problem is the lack of academic vocabulary knowledge – the words used in school content texts and materials.</a:t>
            </a:r>
            <a:endParaRPr lang="en-US" dirty="0"/>
          </a:p>
        </p:txBody>
      </p:sp>
    </p:spTree>
    <p:extLst>
      <p:ext uri="{BB962C8B-B14F-4D97-AF65-F5344CB8AC3E}">
        <p14:creationId xmlns:p14="http://schemas.microsoft.com/office/powerpoint/2010/main" val="36794657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0" y="6033956"/>
            <a:ext cx="5079999" cy="838156"/>
          </a:xfrm>
          <a:prstGeom prst="rect">
            <a:avLst/>
          </a:prstGeom>
        </p:spPr>
      </p:pic>
      <p:pic>
        <p:nvPicPr>
          <p:cNvPr id="7" name="Picture 6"/>
          <p:cNvPicPr>
            <a:picLocks noChangeAspect="1"/>
          </p:cNvPicPr>
          <p:nvPr/>
        </p:nvPicPr>
        <p:blipFill>
          <a:blip r:embed="rId3"/>
          <a:stretch>
            <a:fillRect/>
          </a:stretch>
        </p:blipFill>
        <p:spPr>
          <a:xfrm>
            <a:off x="-15926" y="0"/>
            <a:ext cx="9159926" cy="564444"/>
          </a:xfrm>
          <a:prstGeom prst="rect">
            <a:avLst/>
          </a:prstGeom>
        </p:spPr>
      </p:pic>
      <p:pic>
        <p:nvPicPr>
          <p:cNvPr id="9" name="Picture 8" descr="CCASS-Master-Logo.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34948" y="6025443"/>
            <a:ext cx="3728173" cy="775829"/>
          </a:xfrm>
          <a:prstGeom prst="rect">
            <a:avLst/>
          </a:prstGeom>
        </p:spPr>
      </p:pic>
      <p:sp>
        <p:nvSpPr>
          <p:cNvPr id="13" name="Title 12"/>
          <p:cNvSpPr>
            <a:spLocks noGrp="1"/>
          </p:cNvSpPr>
          <p:nvPr>
            <p:ph type="title"/>
          </p:nvPr>
        </p:nvSpPr>
        <p:spPr/>
        <p:txBody>
          <a:bodyPr/>
          <a:lstStyle/>
          <a:p>
            <a:r>
              <a:rPr lang="en-US" dirty="0" smtClean="0"/>
              <a:t>Vocabulary Theory</a:t>
            </a:r>
            <a:endParaRPr lang="en-US" dirty="0"/>
          </a:p>
        </p:txBody>
      </p:sp>
      <p:sp>
        <p:nvSpPr>
          <p:cNvPr id="2" name="Text Placeholder 1"/>
          <p:cNvSpPr>
            <a:spLocks noGrp="1"/>
          </p:cNvSpPr>
          <p:nvPr>
            <p:ph type="body" idx="1"/>
          </p:nvPr>
        </p:nvSpPr>
        <p:spPr/>
        <p:txBody>
          <a:bodyPr>
            <a:normAutofit/>
          </a:bodyPr>
          <a:lstStyle/>
          <a:p>
            <a:r>
              <a:rPr lang="en-US" dirty="0" smtClean="0"/>
              <a:t>Tiered Theory </a:t>
            </a:r>
            <a:r>
              <a:rPr lang="en-US" sz="1100" dirty="0" smtClean="0"/>
              <a:t>(Beck, </a:t>
            </a:r>
            <a:r>
              <a:rPr lang="en-US" sz="1100" dirty="0" err="1" smtClean="0"/>
              <a:t>McKeown</a:t>
            </a:r>
            <a:r>
              <a:rPr lang="en-US" sz="1100" dirty="0" smtClean="0"/>
              <a:t>, &amp; </a:t>
            </a:r>
            <a:r>
              <a:rPr lang="en-US" sz="1100" dirty="0" err="1" smtClean="0"/>
              <a:t>Kucan</a:t>
            </a:r>
            <a:r>
              <a:rPr lang="en-US" sz="1100" dirty="0" smtClean="0"/>
              <a:t>, 2002)</a:t>
            </a:r>
            <a:endParaRPr lang="en-US" sz="1100" dirty="0"/>
          </a:p>
        </p:txBody>
      </p:sp>
      <p:sp>
        <p:nvSpPr>
          <p:cNvPr id="3" name="Content Placeholder 2"/>
          <p:cNvSpPr>
            <a:spLocks noGrp="1"/>
          </p:cNvSpPr>
          <p:nvPr>
            <p:ph sz="half" idx="2"/>
          </p:nvPr>
        </p:nvSpPr>
        <p:spPr/>
        <p:txBody>
          <a:bodyPr>
            <a:normAutofit fontScale="62500" lnSpcReduction="20000"/>
          </a:bodyPr>
          <a:lstStyle/>
          <a:p>
            <a:r>
              <a:rPr lang="en-US" b="1" dirty="0" smtClean="0"/>
              <a:t>Tier I</a:t>
            </a:r>
            <a:r>
              <a:rPr lang="en-US" dirty="0" smtClean="0"/>
              <a:t> –consists </a:t>
            </a:r>
            <a:r>
              <a:rPr lang="en-US" dirty="0"/>
              <a:t>of the most basic words. These words rarely require direct instruction </a:t>
            </a:r>
            <a:r>
              <a:rPr lang="en-US" dirty="0" smtClean="0"/>
              <a:t>and typically </a:t>
            </a:r>
            <a:r>
              <a:rPr lang="en-US" dirty="0"/>
              <a:t>do not have multiple meanings. Sight words, nouns, verbs, adjectives, and early reading </a:t>
            </a:r>
            <a:r>
              <a:rPr lang="en-US" dirty="0" smtClean="0"/>
              <a:t>words occur </a:t>
            </a:r>
            <a:r>
              <a:rPr lang="en-US" dirty="0"/>
              <a:t>at this level. </a:t>
            </a:r>
            <a:r>
              <a:rPr lang="en-US" dirty="0" smtClean="0"/>
              <a:t>There about 8,000 </a:t>
            </a:r>
            <a:r>
              <a:rPr lang="en-US" dirty="0"/>
              <a:t>word families in English </a:t>
            </a:r>
            <a:r>
              <a:rPr lang="en-US" dirty="0" smtClean="0"/>
              <a:t>included here.</a:t>
            </a:r>
          </a:p>
          <a:p>
            <a:r>
              <a:rPr lang="en-US" b="1" dirty="0" smtClean="0"/>
              <a:t>Tier II </a:t>
            </a:r>
            <a:r>
              <a:rPr lang="en-US" dirty="0" smtClean="0"/>
              <a:t>–consists </a:t>
            </a:r>
            <a:r>
              <a:rPr lang="en-US" dirty="0"/>
              <a:t>of high frequency words that occur across a variety of domains. </a:t>
            </a:r>
            <a:r>
              <a:rPr lang="en-US" dirty="0" smtClean="0"/>
              <a:t>These words </a:t>
            </a:r>
            <a:r>
              <a:rPr lang="en-US" dirty="0"/>
              <a:t>occur often in mature language situations such as </a:t>
            </a:r>
            <a:r>
              <a:rPr lang="en-US" dirty="0" smtClean="0"/>
              <a:t>school content material and literature; they strongly </a:t>
            </a:r>
            <a:r>
              <a:rPr lang="en-US" dirty="0"/>
              <a:t>influence speaking and reading.</a:t>
            </a:r>
            <a:endParaRPr lang="en-US" dirty="0" smtClean="0"/>
          </a:p>
          <a:p>
            <a:r>
              <a:rPr lang="en-US" b="1" dirty="0" smtClean="0"/>
              <a:t>Tier III </a:t>
            </a:r>
            <a:r>
              <a:rPr lang="en-US" dirty="0" smtClean="0"/>
              <a:t>- </a:t>
            </a:r>
            <a:r>
              <a:rPr lang="en-US" dirty="0"/>
              <a:t>Tier three consists of low-frequency words that occur in specific domains. </a:t>
            </a:r>
            <a:r>
              <a:rPr lang="en-US" dirty="0" smtClean="0"/>
              <a:t>Domains include </a:t>
            </a:r>
            <a:r>
              <a:rPr lang="en-US" dirty="0"/>
              <a:t>subjects in school, hobbies, occupations, geographic regions, technology, weather, </a:t>
            </a:r>
            <a:r>
              <a:rPr lang="en-US" dirty="0" smtClean="0"/>
              <a:t>etc. We </a:t>
            </a:r>
            <a:r>
              <a:rPr lang="en-US" dirty="0"/>
              <a:t>usually learn these words when a specific need </a:t>
            </a:r>
            <a:r>
              <a:rPr lang="en-US" dirty="0" smtClean="0"/>
              <a:t>arises. The </a:t>
            </a:r>
            <a:r>
              <a:rPr lang="en-US" dirty="0"/>
              <a:t>remaining 400,000 words in English fall in this </a:t>
            </a:r>
            <a:r>
              <a:rPr lang="en-US" dirty="0" smtClean="0"/>
              <a:t>tier.</a:t>
            </a:r>
            <a:endParaRPr lang="en-US" dirty="0"/>
          </a:p>
        </p:txBody>
      </p:sp>
      <p:sp>
        <p:nvSpPr>
          <p:cNvPr id="4" name="Text Placeholder 3"/>
          <p:cNvSpPr>
            <a:spLocks noGrp="1"/>
          </p:cNvSpPr>
          <p:nvPr>
            <p:ph type="body" sz="quarter" idx="3"/>
          </p:nvPr>
        </p:nvSpPr>
        <p:spPr/>
        <p:txBody>
          <a:bodyPr>
            <a:normAutofit/>
          </a:bodyPr>
          <a:lstStyle/>
          <a:p>
            <a:r>
              <a:rPr lang="en-US" sz="2000" dirty="0" smtClean="0"/>
              <a:t>English Language Learner Approach</a:t>
            </a:r>
            <a:endParaRPr lang="en-US" sz="2000" dirty="0"/>
          </a:p>
        </p:txBody>
      </p:sp>
      <p:sp>
        <p:nvSpPr>
          <p:cNvPr id="5" name="Content Placeholder 4"/>
          <p:cNvSpPr>
            <a:spLocks noGrp="1"/>
          </p:cNvSpPr>
          <p:nvPr>
            <p:ph sz="quarter" idx="4"/>
          </p:nvPr>
        </p:nvSpPr>
        <p:spPr>
          <a:xfrm>
            <a:off x="4645025" y="2174875"/>
            <a:ext cx="4041775" cy="3759394"/>
          </a:xfrm>
        </p:spPr>
        <p:txBody>
          <a:bodyPr>
            <a:normAutofit fontScale="47500" lnSpcReduction="20000"/>
          </a:bodyPr>
          <a:lstStyle/>
          <a:p>
            <a:r>
              <a:rPr lang="en-US" sz="2900" b="1" dirty="0" smtClean="0"/>
              <a:t>New General Service Words </a:t>
            </a:r>
            <a:r>
              <a:rPr lang="en-US" sz="2900" dirty="0"/>
              <a:t>– a list of words published </a:t>
            </a:r>
            <a:r>
              <a:rPr lang="en-US" sz="2900" dirty="0" smtClean="0"/>
              <a:t>by </a:t>
            </a:r>
            <a:r>
              <a:rPr lang="en-US" sz="2900" dirty="0"/>
              <a:t>Michael </a:t>
            </a:r>
            <a:r>
              <a:rPr lang="en-US" sz="2900" dirty="0" smtClean="0"/>
              <a:t>West in </a:t>
            </a:r>
            <a:r>
              <a:rPr lang="en-US" sz="2900" dirty="0"/>
              <a:t>1953 </a:t>
            </a:r>
            <a:r>
              <a:rPr lang="en-US" sz="2900" dirty="0" smtClean="0"/>
              <a:t>that were considered to be </a:t>
            </a:r>
            <a:r>
              <a:rPr lang="en-US" sz="2900" dirty="0"/>
              <a:t>of “general service” to learners of English as a foreign </a:t>
            </a:r>
            <a:r>
              <a:rPr lang="en-US" sz="2900" dirty="0" smtClean="0"/>
              <a:t>language (updated 2013).</a:t>
            </a:r>
          </a:p>
          <a:p>
            <a:r>
              <a:rPr lang="en-US" sz="2900" b="1" dirty="0" smtClean="0"/>
              <a:t>New Academic Word List </a:t>
            </a:r>
            <a:r>
              <a:rPr lang="en-US" sz="2900" dirty="0" smtClean="0"/>
              <a:t>– a list developed and evaluated by </a:t>
            </a:r>
            <a:r>
              <a:rPr lang="en-US" sz="2900" dirty="0" err="1"/>
              <a:t>Averil</a:t>
            </a:r>
            <a:r>
              <a:rPr lang="en-US" sz="2900" dirty="0"/>
              <a:t> </a:t>
            </a:r>
            <a:r>
              <a:rPr lang="en-US" sz="2900" dirty="0" err="1"/>
              <a:t>Coxhead</a:t>
            </a:r>
            <a:r>
              <a:rPr lang="en-US" sz="2900" dirty="0"/>
              <a:t> </a:t>
            </a:r>
            <a:r>
              <a:rPr lang="en-US" sz="2900" dirty="0" smtClean="0"/>
              <a:t>for </a:t>
            </a:r>
            <a:r>
              <a:rPr lang="en-US" sz="2900" dirty="0"/>
              <a:t>her MA </a:t>
            </a:r>
            <a:r>
              <a:rPr lang="en-US" sz="2900" dirty="0" smtClean="0"/>
              <a:t>thesis. The list is divided </a:t>
            </a:r>
            <a:r>
              <a:rPr lang="en-US" sz="2900" dirty="0"/>
              <a:t>into 10 </a:t>
            </a:r>
            <a:r>
              <a:rPr lang="en-US" sz="2900" dirty="0" err="1"/>
              <a:t>sublists</a:t>
            </a:r>
            <a:r>
              <a:rPr lang="en-US" sz="2900" dirty="0"/>
              <a:t> of word families and contains 570 words selected because they appear with great frequency in a broad range of academic </a:t>
            </a:r>
            <a:r>
              <a:rPr lang="en-US" sz="2900" dirty="0" smtClean="0"/>
              <a:t>texts (updated 2014).</a:t>
            </a:r>
          </a:p>
          <a:p>
            <a:r>
              <a:rPr lang="en-US" sz="2900" b="1" dirty="0" smtClean="0"/>
              <a:t>Content Specific Words </a:t>
            </a:r>
            <a:r>
              <a:rPr lang="en-US" sz="2900" dirty="0" smtClean="0"/>
              <a:t>- </a:t>
            </a:r>
            <a:r>
              <a:rPr lang="en-US" sz="2900" dirty="0"/>
              <a:t>Each of the four major content areas (language arts, mathematics, science, and social studies) </a:t>
            </a:r>
            <a:r>
              <a:rPr lang="en-US" sz="2900" dirty="0" smtClean="0"/>
              <a:t>has </a:t>
            </a:r>
            <a:r>
              <a:rPr lang="en-US" sz="2900" dirty="0"/>
              <a:t>general, as well as specific, vocabulary, language, and print symbols or graphics to identify and describe important concepts, events, processes, and principles. </a:t>
            </a:r>
            <a:r>
              <a:rPr lang="en-US" sz="2900" dirty="0" smtClean="0"/>
              <a:t>Students </a:t>
            </a:r>
            <a:r>
              <a:rPr lang="en-US" sz="2900" dirty="0"/>
              <a:t>need to be able to use the </a:t>
            </a:r>
            <a:r>
              <a:rPr lang="en-US" sz="2900" dirty="0" smtClean="0"/>
              <a:t>language appropriate </a:t>
            </a:r>
            <a:r>
              <a:rPr lang="en-US" sz="2900" dirty="0"/>
              <a:t>to the </a:t>
            </a:r>
            <a:r>
              <a:rPr lang="en-US" sz="2900" dirty="0" smtClean="0"/>
              <a:t>topic being read.</a:t>
            </a:r>
          </a:p>
          <a:p>
            <a:endParaRPr lang="en-US" dirty="0"/>
          </a:p>
        </p:txBody>
      </p:sp>
    </p:spTree>
    <p:extLst>
      <p:ext uri="{BB962C8B-B14F-4D97-AF65-F5344CB8AC3E}">
        <p14:creationId xmlns:p14="http://schemas.microsoft.com/office/powerpoint/2010/main" val="5143878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0" y="6033956"/>
            <a:ext cx="5079999" cy="838156"/>
          </a:xfrm>
          <a:prstGeom prst="rect">
            <a:avLst/>
          </a:prstGeom>
        </p:spPr>
      </p:pic>
      <p:pic>
        <p:nvPicPr>
          <p:cNvPr id="7" name="Picture 6"/>
          <p:cNvPicPr>
            <a:picLocks noChangeAspect="1"/>
          </p:cNvPicPr>
          <p:nvPr/>
        </p:nvPicPr>
        <p:blipFill>
          <a:blip r:embed="rId3"/>
          <a:stretch>
            <a:fillRect/>
          </a:stretch>
        </p:blipFill>
        <p:spPr>
          <a:xfrm>
            <a:off x="-15926" y="0"/>
            <a:ext cx="9159926" cy="564444"/>
          </a:xfrm>
          <a:prstGeom prst="rect">
            <a:avLst/>
          </a:prstGeom>
        </p:spPr>
      </p:pic>
      <p:pic>
        <p:nvPicPr>
          <p:cNvPr id="9" name="Picture 8" descr="CCASS-Master-Logo.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34948" y="6025443"/>
            <a:ext cx="3728173" cy="775829"/>
          </a:xfrm>
          <a:prstGeom prst="rect">
            <a:avLst/>
          </a:prstGeom>
        </p:spPr>
      </p:pic>
      <p:sp>
        <p:nvSpPr>
          <p:cNvPr id="10" name="Title 9"/>
          <p:cNvSpPr>
            <a:spLocks noGrp="1"/>
          </p:cNvSpPr>
          <p:nvPr>
            <p:ph type="title"/>
          </p:nvPr>
        </p:nvSpPr>
        <p:spPr>
          <a:xfrm>
            <a:off x="457200" y="564444"/>
            <a:ext cx="8229600" cy="360647"/>
          </a:xfrm>
        </p:spPr>
        <p:txBody>
          <a:bodyPr>
            <a:normAutofit fontScale="90000"/>
          </a:bodyPr>
          <a:lstStyle/>
          <a:p>
            <a:r>
              <a:rPr lang="en-US" dirty="0" smtClean="0"/>
              <a:t>Choosing Words to Teach</a:t>
            </a:r>
            <a:endParaRPr lang="en-US" dirty="0"/>
          </a:p>
        </p:txBody>
      </p:sp>
      <p:pic>
        <p:nvPicPr>
          <p:cNvPr id="5" name="Content Placeholder 4"/>
          <p:cNvPicPr>
            <a:picLocks noGrp="1" noChangeAspect="1"/>
          </p:cNvPicPr>
          <p:nvPr>
            <p:ph idx="1"/>
          </p:nvPr>
        </p:nvPicPr>
        <p:blipFill>
          <a:blip r:embed="rId5"/>
          <a:stretch>
            <a:fillRect/>
          </a:stretch>
        </p:blipFill>
        <p:spPr>
          <a:xfrm>
            <a:off x="1670180" y="1128888"/>
            <a:ext cx="5299787" cy="4896555"/>
          </a:xfrm>
          <a:prstGeom prst="rect">
            <a:avLst/>
          </a:prstGeom>
        </p:spPr>
      </p:pic>
    </p:spTree>
    <p:extLst>
      <p:ext uri="{BB962C8B-B14F-4D97-AF65-F5344CB8AC3E}">
        <p14:creationId xmlns:p14="http://schemas.microsoft.com/office/powerpoint/2010/main" val="26579104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0" y="6033956"/>
            <a:ext cx="5079999" cy="838156"/>
          </a:xfrm>
          <a:prstGeom prst="rect">
            <a:avLst/>
          </a:prstGeom>
        </p:spPr>
      </p:pic>
      <p:pic>
        <p:nvPicPr>
          <p:cNvPr id="7" name="Picture 6"/>
          <p:cNvPicPr>
            <a:picLocks noChangeAspect="1"/>
          </p:cNvPicPr>
          <p:nvPr/>
        </p:nvPicPr>
        <p:blipFill>
          <a:blip r:embed="rId3"/>
          <a:stretch>
            <a:fillRect/>
          </a:stretch>
        </p:blipFill>
        <p:spPr>
          <a:xfrm>
            <a:off x="-15926" y="0"/>
            <a:ext cx="9159926" cy="564444"/>
          </a:xfrm>
          <a:prstGeom prst="rect">
            <a:avLst/>
          </a:prstGeom>
        </p:spPr>
      </p:pic>
      <p:pic>
        <p:nvPicPr>
          <p:cNvPr id="9" name="Picture 8" descr="CCASS-Master-Logo.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34948" y="6025443"/>
            <a:ext cx="3728173" cy="775829"/>
          </a:xfrm>
          <a:prstGeom prst="rect">
            <a:avLst/>
          </a:prstGeom>
        </p:spPr>
      </p:pic>
      <p:sp>
        <p:nvSpPr>
          <p:cNvPr id="10" name="Title 9"/>
          <p:cNvSpPr>
            <a:spLocks noGrp="1"/>
          </p:cNvSpPr>
          <p:nvPr>
            <p:ph type="title"/>
          </p:nvPr>
        </p:nvSpPr>
        <p:spPr>
          <a:xfrm>
            <a:off x="457200" y="564444"/>
            <a:ext cx="8229600" cy="685858"/>
          </a:xfrm>
        </p:spPr>
        <p:txBody>
          <a:bodyPr>
            <a:normAutofit fontScale="90000"/>
          </a:bodyPr>
          <a:lstStyle/>
          <a:p>
            <a:r>
              <a:rPr lang="en-US" dirty="0" smtClean="0"/>
              <a:t>Assess Vocabulary Knowledge</a:t>
            </a:r>
            <a:endParaRPr lang="en-US" dirty="0"/>
          </a:p>
        </p:txBody>
      </p:sp>
      <p:sp>
        <p:nvSpPr>
          <p:cNvPr id="2" name="Content Placeholder 1"/>
          <p:cNvSpPr>
            <a:spLocks noGrp="1"/>
          </p:cNvSpPr>
          <p:nvPr>
            <p:ph idx="1"/>
          </p:nvPr>
        </p:nvSpPr>
        <p:spPr/>
        <p:txBody>
          <a:bodyPr>
            <a:normAutofit fontScale="92500" lnSpcReduction="10000"/>
          </a:bodyPr>
          <a:lstStyle/>
          <a:p>
            <a:r>
              <a:rPr lang="en-US" i="1" dirty="0" smtClean="0"/>
              <a:t>Learning Vocabulary in Another Language </a:t>
            </a:r>
            <a:r>
              <a:rPr lang="en-US" dirty="0" smtClean="0"/>
              <a:t>by I. S. P. Nation</a:t>
            </a:r>
          </a:p>
          <a:p>
            <a:r>
              <a:rPr lang="en-US" dirty="0" smtClean="0"/>
              <a:t>Ex. - choose the right word to go with each meaning –words from the GSL 3,000 word level</a:t>
            </a:r>
          </a:p>
          <a:p>
            <a:pPr marL="971550" lvl="1" indent="-514350">
              <a:buFont typeface="+mj-lt"/>
              <a:buAutoNum type="arabicPeriod"/>
            </a:pPr>
            <a:r>
              <a:rPr lang="en-US" dirty="0" smtClean="0"/>
              <a:t>bull</a:t>
            </a:r>
          </a:p>
          <a:p>
            <a:pPr marL="971550" lvl="1" indent="-514350">
              <a:buFont typeface="+mj-lt"/>
              <a:buAutoNum type="arabicPeriod"/>
            </a:pPr>
            <a:r>
              <a:rPr lang="en-US" dirty="0" smtClean="0"/>
              <a:t>champion              </a:t>
            </a:r>
            <a:r>
              <a:rPr lang="en-US" sz="2200" dirty="0" smtClean="0"/>
              <a:t>___ formal and serious manner</a:t>
            </a:r>
          </a:p>
          <a:p>
            <a:pPr marL="971550" lvl="1" indent="-514350">
              <a:buFont typeface="+mj-lt"/>
              <a:buAutoNum type="arabicPeriod"/>
            </a:pPr>
            <a:r>
              <a:rPr lang="en-US" dirty="0" smtClean="0"/>
              <a:t>dignity                    </a:t>
            </a:r>
            <a:r>
              <a:rPr lang="en-US" sz="2000" dirty="0" smtClean="0"/>
              <a:t>___ winner of a sporting event</a:t>
            </a:r>
            <a:endParaRPr lang="en-US" dirty="0" smtClean="0"/>
          </a:p>
          <a:p>
            <a:pPr marL="971550" lvl="1" indent="-514350">
              <a:buFont typeface="+mj-lt"/>
              <a:buAutoNum type="arabicPeriod"/>
            </a:pPr>
            <a:r>
              <a:rPr lang="en-US" dirty="0" smtClean="0"/>
              <a:t>hell                         </a:t>
            </a:r>
            <a:r>
              <a:rPr lang="en-US" sz="2000" dirty="0" smtClean="0"/>
              <a:t>___ building where valuable objects are shown</a:t>
            </a:r>
            <a:endParaRPr lang="en-US" dirty="0" smtClean="0"/>
          </a:p>
          <a:p>
            <a:pPr marL="971550" lvl="1" indent="-514350">
              <a:buFont typeface="+mj-lt"/>
              <a:buAutoNum type="arabicPeriod"/>
            </a:pPr>
            <a:r>
              <a:rPr lang="en-US" dirty="0" smtClean="0"/>
              <a:t>museum</a:t>
            </a:r>
          </a:p>
          <a:p>
            <a:pPr marL="971550" lvl="1" indent="-514350">
              <a:buFont typeface="+mj-lt"/>
              <a:buAutoNum type="arabicPeriod"/>
            </a:pPr>
            <a:r>
              <a:rPr lang="en-US" dirty="0" smtClean="0"/>
              <a:t>solution</a:t>
            </a:r>
            <a:endParaRPr lang="en-US" dirty="0"/>
          </a:p>
        </p:txBody>
      </p:sp>
    </p:spTree>
    <p:extLst>
      <p:ext uri="{BB962C8B-B14F-4D97-AF65-F5344CB8AC3E}">
        <p14:creationId xmlns:p14="http://schemas.microsoft.com/office/powerpoint/2010/main" val="35480993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0" y="6033956"/>
            <a:ext cx="5079999" cy="838156"/>
          </a:xfrm>
          <a:prstGeom prst="rect">
            <a:avLst/>
          </a:prstGeom>
        </p:spPr>
      </p:pic>
      <p:pic>
        <p:nvPicPr>
          <p:cNvPr id="7" name="Picture 6"/>
          <p:cNvPicPr>
            <a:picLocks noChangeAspect="1"/>
          </p:cNvPicPr>
          <p:nvPr/>
        </p:nvPicPr>
        <p:blipFill>
          <a:blip r:embed="rId3"/>
          <a:stretch>
            <a:fillRect/>
          </a:stretch>
        </p:blipFill>
        <p:spPr>
          <a:xfrm>
            <a:off x="-15926" y="0"/>
            <a:ext cx="9159926" cy="564444"/>
          </a:xfrm>
          <a:prstGeom prst="rect">
            <a:avLst/>
          </a:prstGeom>
        </p:spPr>
      </p:pic>
      <p:pic>
        <p:nvPicPr>
          <p:cNvPr id="9" name="Picture 8" descr="CCASS-Master-Logo.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34948" y="6025443"/>
            <a:ext cx="3728173" cy="775829"/>
          </a:xfrm>
          <a:prstGeom prst="rect">
            <a:avLst/>
          </a:prstGeom>
        </p:spPr>
      </p:pic>
      <p:sp>
        <p:nvSpPr>
          <p:cNvPr id="13" name="Title 12"/>
          <p:cNvSpPr>
            <a:spLocks noGrp="1"/>
          </p:cNvSpPr>
          <p:nvPr>
            <p:ph type="title"/>
          </p:nvPr>
        </p:nvSpPr>
        <p:spPr/>
        <p:txBody>
          <a:bodyPr/>
          <a:lstStyle/>
          <a:p>
            <a:r>
              <a:rPr lang="en-US" dirty="0" smtClean="0"/>
              <a:t>Select a Text</a:t>
            </a:r>
            <a:endParaRPr lang="en-US" dirty="0"/>
          </a:p>
        </p:txBody>
      </p:sp>
      <p:sp>
        <p:nvSpPr>
          <p:cNvPr id="14" name="Content Placeholder 13"/>
          <p:cNvSpPr>
            <a:spLocks noGrp="1"/>
          </p:cNvSpPr>
          <p:nvPr>
            <p:ph idx="1"/>
          </p:nvPr>
        </p:nvSpPr>
        <p:spPr/>
        <p:txBody>
          <a:bodyPr>
            <a:normAutofit fontScale="55000" lnSpcReduction="20000"/>
          </a:bodyPr>
          <a:lstStyle/>
          <a:p>
            <a:r>
              <a:rPr lang="en-US" dirty="0" smtClean="0"/>
              <a:t>Whenever </a:t>
            </a:r>
            <a:r>
              <a:rPr lang="en-US" dirty="0"/>
              <a:t>possible I give the students their own copy of the </a:t>
            </a:r>
            <a:r>
              <a:rPr lang="en-US" dirty="0" smtClean="0"/>
              <a:t>text.</a:t>
            </a:r>
          </a:p>
          <a:p>
            <a:r>
              <a:rPr lang="en-US" dirty="0" smtClean="0"/>
              <a:t>They </a:t>
            </a:r>
            <a:r>
              <a:rPr lang="en-US" dirty="0"/>
              <a:t>can </a:t>
            </a:r>
            <a:r>
              <a:rPr lang="en-US" b="1" dirty="0"/>
              <a:t>annotate</a:t>
            </a:r>
            <a:r>
              <a:rPr lang="en-US" dirty="0"/>
              <a:t>, </a:t>
            </a:r>
            <a:r>
              <a:rPr lang="en-US" b="1" dirty="0"/>
              <a:t>highlight</a:t>
            </a:r>
            <a:r>
              <a:rPr lang="en-US" dirty="0"/>
              <a:t>, </a:t>
            </a:r>
            <a:r>
              <a:rPr lang="en-US" b="1" dirty="0"/>
              <a:t>gloss</a:t>
            </a:r>
            <a:r>
              <a:rPr lang="en-US" dirty="0"/>
              <a:t> or do whatever will support them in reading the text. </a:t>
            </a:r>
            <a:endParaRPr lang="en-US" dirty="0" smtClean="0"/>
          </a:p>
          <a:p>
            <a:r>
              <a:rPr lang="en-US" dirty="0" smtClean="0"/>
              <a:t>Following </a:t>
            </a:r>
            <a:r>
              <a:rPr lang="en-US" dirty="0"/>
              <a:t>the close reading model, I have students silently read the material without direction. This works well with a short text or by breaking a larger text or novel into shorter sections. </a:t>
            </a:r>
            <a:endParaRPr lang="en-US" dirty="0" smtClean="0"/>
          </a:p>
          <a:p>
            <a:r>
              <a:rPr lang="en-US" dirty="0" smtClean="0"/>
              <a:t>Students </a:t>
            </a:r>
            <a:r>
              <a:rPr lang="en-US" dirty="0"/>
              <a:t>identify words they don’t know, on their paper. </a:t>
            </a:r>
            <a:endParaRPr lang="en-US" dirty="0" smtClean="0"/>
          </a:p>
          <a:p>
            <a:r>
              <a:rPr lang="en-US" dirty="0" smtClean="0"/>
              <a:t>After </a:t>
            </a:r>
            <a:r>
              <a:rPr lang="en-US" dirty="0"/>
              <a:t>everyone has read, I go around the room and ask each student for the words they didn’t know. I write these on chart paper and note which </a:t>
            </a:r>
            <a:r>
              <a:rPr lang="en-US" dirty="0" smtClean="0"/>
              <a:t>words </a:t>
            </a:r>
            <a:r>
              <a:rPr lang="en-US" dirty="0"/>
              <a:t>are not </a:t>
            </a:r>
            <a:r>
              <a:rPr lang="en-US" dirty="0" smtClean="0"/>
              <a:t>known </a:t>
            </a:r>
            <a:r>
              <a:rPr lang="en-US" dirty="0"/>
              <a:t>by </a:t>
            </a:r>
            <a:r>
              <a:rPr lang="en-US" dirty="0" smtClean="0"/>
              <a:t>several </a:t>
            </a:r>
            <a:r>
              <a:rPr lang="en-US" dirty="0"/>
              <a:t>students. </a:t>
            </a:r>
            <a:endParaRPr lang="en-US" dirty="0" smtClean="0"/>
          </a:p>
          <a:p>
            <a:r>
              <a:rPr lang="en-US" dirty="0" smtClean="0"/>
              <a:t>These </a:t>
            </a:r>
            <a:r>
              <a:rPr lang="en-US" dirty="0"/>
              <a:t>are the words I will have to teach or pay more attention to </a:t>
            </a:r>
            <a:r>
              <a:rPr lang="en-US" dirty="0" smtClean="0"/>
              <a:t>during the lesson. </a:t>
            </a:r>
          </a:p>
          <a:p>
            <a:r>
              <a:rPr lang="en-US" dirty="0" smtClean="0"/>
              <a:t>Each </a:t>
            </a:r>
            <a:r>
              <a:rPr lang="en-US" dirty="0"/>
              <a:t>student gets to find out they are not the only ones who did not know a word. </a:t>
            </a:r>
            <a:endParaRPr lang="en-US" dirty="0" smtClean="0"/>
          </a:p>
          <a:p>
            <a:r>
              <a:rPr lang="en-US" dirty="0" smtClean="0"/>
              <a:t>With </a:t>
            </a:r>
            <a:r>
              <a:rPr lang="en-US" dirty="0"/>
              <a:t>a shy class I </a:t>
            </a:r>
            <a:r>
              <a:rPr lang="en-US" dirty="0" smtClean="0"/>
              <a:t>get </a:t>
            </a:r>
            <a:r>
              <a:rPr lang="en-US" dirty="0"/>
              <a:t>them started with words that I think they don’t know. </a:t>
            </a:r>
            <a:r>
              <a:rPr lang="en-US" dirty="0" smtClean="0"/>
              <a:t>I tell them that these words are words I’m no sure of either. That </a:t>
            </a:r>
            <a:r>
              <a:rPr lang="en-US" dirty="0"/>
              <a:t>usually gets the ball rolling.</a:t>
            </a:r>
          </a:p>
        </p:txBody>
      </p:sp>
    </p:spTree>
    <p:extLst>
      <p:ext uri="{BB962C8B-B14F-4D97-AF65-F5344CB8AC3E}">
        <p14:creationId xmlns:p14="http://schemas.microsoft.com/office/powerpoint/2010/main" val="25645293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0" y="6033956"/>
            <a:ext cx="5079999" cy="838156"/>
          </a:xfrm>
          <a:prstGeom prst="rect">
            <a:avLst/>
          </a:prstGeom>
        </p:spPr>
      </p:pic>
      <p:pic>
        <p:nvPicPr>
          <p:cNvPr id="7" name="Picture 6"/>
          <p:cNvPicPr>
            <a:picLocks noChangeAspect="1"/>
          </p:cNvPicPr>
          <p:nvPr/>
        </p:nvPicPr>
        <p:blipFill>
          <a:blip r:embed="rId3"/>
          <a:stretch>
            <a:fillRect/>
          </a:stretch>
        </p:blipFill>
        <p:spPr>
          <a:xfrm>
            <a:off x="-15926" y="0"/>
            <a:ext cx="9159926" cy="564444"/>
          </a:xfrm>
          <a:prstGeom prst="rect">
            <a:avLst/>
          </a:prstGeom>
        </p:spPr>
      </p:pic>
      <p:pic>
        <p:nvPicPr>
          <p:cNvPr id="9" name="Picture 8" descr="CCASS-Master-Logo.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34948" y="6025443"/>
            <a:ext cx="3728173" cy="775829"/>
          </a:xfrm>
          <a:prstGeom prst="rect">
            <a:avLst/>
          </a:prstGeom>
        </p:spPr>
      </p:pic>
      <p:sp>
        <p:nvSpPr>
          <p:cNvPr id="13" name="Title 12"/>
          <p:cNvSpPr>
            <a:spLocks noGrp="1"/>
          </p:cNvSpPr>
          <p:nvPr>
            <p:ph type="title"/>
          </p:nvPr>
        </p:nvSpPr>
        <p:spPr/>
        <p:txBody>
          <a:bodyPr/>
          <a:lstStyle/>
          <a:p>
            <a:r>
              <a:rPr lang="en-US" dirty="0" smtClean="0"/>
              <a:t>Workshop Reading Selection</a:t>
            </a:r>
            <a:endParaRPr lang="en-US" dirty="0"/>
          </a:p>
        </p:txBody>
      </p:sp>
      <p:sp>
        <p:nvSpPr>
          <p:cNvPr id="14" name="Content Placeholder 13"/>
          <p:cNvSpPr>
            <a:spLocks noGrp="1"/>
          </p:cNvSpPr>
          <p:nvPr>
            <p:ph idx="1"/>
          </p:nvPr>
        </p:nvSpPr>
        <p:spPr/>
        <p:txBody>
          <a:bodyPr>
            <a:normAutofit fontScale="92500" lnSpcReduction="20000"/>
          </a:bodyPr>
          <a:lstStyle/>
          <a:p>
            <a:r>
              <a:rPr lang="en-US" dirty="0" smtClean="0"/>
              <a:t>Remembering the Ladies</a:t>
            </a:r>
          </a:p>
          <a:p>
            <a:r>
              <a:rPr lang="en-US" dirty="0" smtClean="0"/>
              <a:t>Grade level equivalencies from PACC analysis:</a:t>
            </a:r>
          </a:p>
          <a:p>
            <a:pPr lvl="1"/>
            <a:r>
              <a:rPr lang="en-US" dirty="0" smtClean="0"/>
              <a:t>Microsoft WORD  -  8.5</a:t>
            </a:r>
          </a:p>
          <a:p>
            <a:pPr lvl="1"/>
            <a:r>
              <a:rPr lang="en-US" dirty="0" smtClean="0"/>
              <a:t>Flesch-Kincaid       -  7.9</a:t>
            </a:r>
          </a:p>
          <a:p>
            <a:pPr lvl="1"/>
            <a:r>
              <a:rPr lang="en-US" dirty="0" smtClean="0"/>
              <a:t>Coleman-</a:t>
            </a:r>
            <a:r>
              <a:rPr lang="en-US" dirty="0" err="1" smtClean="0"/>
              <a:t>Liau</a:t>
            </a:r>
            <a:r>
              <a:rPr lang="en-US" dirty="0" smtClean="0"/>
              <a:t> Readability  -  10.2</a:t>
            </a:r>
          </a:p>
          <a:p>
            <a:pPr lvl="1"/>
            <a:r>
              <a:rPr lang="en-US" dirty="0" smtClean="0"/>
              <a:t>Dale-</a:t>
            </a:r>
            <a:r>
              <a:rPr lang="en-US" dirty="0" err="1" smtClean="0"/>
              <a:t>Chall</a:t>
            </a:r>
            <a:r>
              <a:rPr lang="en-US" dirty="0" smtClean="0"/>
              <a:t> </a:t>
            </a:r>
            <a:r>
              <a:rPr lang="en-US" dirty="0" err="1" smtClean="0"/>
              <a:t>Readabiliy</a:t>
            </a:r>
            <a:r>
              <a:rPr lang="en-US" dirty="0" smtClean="0"/>
              <a:t>          -    9.67</a:t>
            </a:r>
          </a:p>
          <a:p>
            <a:pPr lvl="1"/>
            <a:r>
              <a:rPr lang="en-US" dirty="0" smtClean="0"/>
              <a:t>Automated Readability Index   -  9.3</a:t>
            </a:r>
          </a:p>
          <a:p>
            <a:pPr lvl="1"/>
            <a:r>
              <a:rPr lang="en-US" dirty="0" smtClean="0"/>
              <a:t>Reading Maturity Metric    -  9.1*</a:t>
            </a:r>
          </a:p>
          <a:p>
            <a:r>
              <a:rPr lang="en-US" dirty="0" smtClean="0"/>
              <a:t>Can this data really help you identify vocabulary words to teach your students?</a:t>
            </a:r>
            <a:endParaRPr lang="en-US" dirty="0"/>
          </a:p>
        </p:txBody>
      </p:sp>
    </p:spTree>
    <p:extLst>
      <p:ext uri="{BB962C8B-B14F-4D97-AF65-F5344CB8AC3E}">
        <p14:creationId xmlns:p14="http://schemas.microsoft.com/office/powerpoint/2010/main" val="240166931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980</TotalTime>
  <Words>1775</Words>
  <Application>Microsoft Office PowerPoint</Application>
  <PresentationFormat>On-screen Show (4:3)</PresentationFormat>
  <Paragraphs>124</Paragraphs>
  <Slides>20</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Helvetica</vt:lpstr>
      <vt:lpstr>Office Theme</vt:lpstr>
      <vt:lpstr>PowerPoint Presentation</vt:lpstr>
      <vt:lpstr> Viewing Urban Youth as Language Minorities: Utilizing Vocabulary Tools from ESL Research in Your Classroom</vt:lpstr>
      <vt:lpstr>Language Minority Students</vt:lpstr>
      <vt:lpstr>The Problem</vt:lpstr>
      <vt:lpstr>Vocabulary Theory</vt:lpstr>
      <vt:lpstr>Choosing Words to Teach</vt:lpstr>
      <vt:lpstr>Assess Vocabulary Knowledge</vt:lpstr>
      <vt:lpstr>Select a Text</vt:lpstr>
      <vt:lpstr>Workshop Reading Selection</vt:lpstr>
      <vt:lpstr>Vocabulary Tool 1 - LexTutor</vt:lpstr>
      <vt:lpstr>How to Use LexTutor</vt:lpstr>
      <vt:lpstr>LexTutor </vt:lpstr>
      <vt:lpstr>Now that you have words </vt:lpstr>
      <vt:lpstr>Tool 2 – AWL Gapmaker </vt:lpstr>
      <vt:lpstr>Tool 2 - The AWL Gapmaker </vt:lpstr>
      <vt:lpstr>Tool 3 - The AWL Highlighter</vt:lpstr>
      <vt:lpstr>Tool 3 - The AWL Highlighter</vt:lpstr>
      <vt:lpstr>Tool 4  -  Reading Maturity Metric</vt:lpstr>
      <vt:lpstr>A few online resources</vt:lpstr>
      <vt:lpstr>Contact Information</vt:lpstr>
    </vt:vector>
  </TitlesOfParts>
  <Company>Northeastern Illinois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Hector Uriostegui</dc:creator>
  <cp:lastModifiedBy>Beverly</cp:lastModifiedBy>
  <cp:revision>65</cp:revision>
  <cp:lastPrinted>2014-09-17T20:20:20Z</cp:lastPrinted>
  <dcterms:created xsi:type="dcterms:W3CDTF">2014-03-25T19:22:52Z</dcterms:created>
  <dcterms:modified xsi:type="dcterms:W3CDTF">2014-10-13T18:02:45Z</dcterms:modified>
</cp:coreProperties>
</file>